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73" r:id="rId15"/>
    <p:sldId id="274" r:id="rId16"/>
    <p:sldId id="275" r:id="rId17"/>
    <p:sldId id="276" r:id="rId18"/>
    <p:sldId id="277" r:id="rId19"/>
    <p:sldId id="282" r:id="rId20"/>
    <p:sldId id="283" r:id="rId21"/>
    <p:sldId id="284" r:id="rId22"/>
    <p:sldId id="285" r:id="rId23"/>
    <p:sldId id="299" r:id="rId24"/>
    <p:sldId id="286" r:id="rId25"/>
    <p:sldId id="287" r:id="rId26"/>
    <p:sldId id="288" r:id="rId27"/>
    <p:sldId id="289" r:id="rId28"/>
    <p:sldId id="281" r:id="rId29"/>
    <p:sldId id="290" r:id="rId30"/>
    <p:sldId id="291" r:id="rId31"/>
    <p:sldId id="292" r:id="rId32"/>
    <p:sldId id="293" r:id="rId33"/>
    <p:sldId id="294" r:id="rId34"/>
    <p:sldId id="295" r:id="rId35"/>
    <p:sldId id="296" r:id="rId36"/>
    <p:sldId id="297" r:id="rId37"/>
    <p:sldId id="301" r:id="rId38"/>
    <p:sldId id="300" r:id="rId39"/>
  </p:sldIdLst>
  <p:sldSz cx="9144000" cy="5143500" type="screen16x9"/>
  <p:notesSz cx="6858000" cy="9144000"/>
  <p:embeddedFontLst>
    <p:embeddedFont>
      <p:font typeface="Cambria Math" panose="02040503050406030204" pitchFamily="18" charset="0"/>
      <p:regular r:id="rId41"/>
    </p:embeddedFont>
    <p:embeddedFont>
      <p:font typeface="Fira Sans Extra Condensed Medium" panose="020B0604020202020204" charset="0"/>
      <p:regular r:id="rId42"/>
      <p:bold r:id="rId43"/>
      <p:italic r:id="rId44"/>
      <p:boldItalic r:id="rId45"/>
    </p:embeddedFont>
    <p:embeddedFont>
      <p:font typeface="Fira Sans Extra Condensed SemiBold" panose="020B0604020202020204" charset="0"/>
      <p:regular r:id="rId46"/>
      <p:bold r:id="rId47"/>
      <p:italic r:id="rId48"/>
      <p:boldItalic r:id="rId49"/>
    </p:embeddedFont>
    <p:embeddedFont>
      <p:font typeface="Roboto" panose="02000000000000000000" pitchFamily="2"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516" y="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01264538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8d1d11c1ec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8d1d11c1ec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8472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717025" y="1280400"/>
            <a:ext cx="3436500" cy="2164800"/>
          </a:xfrm>
          <a:prstGeom prst="rect">
            <a:avLst/>
          </a:prstGeom>
        </p:spPr>
        <p:txBody>
          <a:bodyPr spcFirstLastPara="1" wrap="square" lIns="91425" tIns="91425" rIns="91425" bIns="91425" anchor="ctr" anchorCtr="0">
            <a:noAutofit/>
          </a:bodyPr>
          <a:lstStyle>
            <a:lvl1pPr lvl="0">
              <a:spcBef>
                <a:spcPts val="0"/>
              </a:spcBef>
              <a:spcAft>
                <a:spcPts val="0"/>
              </a:spcAft>
              <a:buSzPts val="4500"/>
              <a:buNone/>
              <a:defRPr sz="5200">
                <a:latin typeface="Fira Sans Extra Condensed SemiBold"/>
                <a:ea typeface="Fira Sans Extra Condensed SemiBold"/>
                <a:cs typeface="Fira Sans Extra Condensed SemiBold"/>
                <a:sym typeface="Fira Sans Extra Condensed SemiBold"/>
              </a:defRPr>
            </a:lvl1pPr>
            <a:lvl2pPr lvl="1" algn="r">
              <a:spcBef>
                <a:spcPts val="0"/>
              </a:spcBef>
              <a:spcAft>
                <a:spcPts val="0"/>
              </a:spcAft>
              <a:buSzPts val="4500"/>
              <a:buNone/>
              <a:defRPr sz="4500"/>
            </a:lvl2pPr>
            <a:lvl3pPr lvl="2" algn="r">
              <a:spcBef>
                <a:spcPts val="0"/>
              </a:spcBef>
              <a:spcAft>
                <a:spcPts val="0"/>
              </a:spcAft>
              <a:buSzPts val="4500"/>
              <a:buNone/>
              <a:defRPr sz="4500"/>
            </a:lvl3pPr>
            <a:lvl4pPr lvl="3" algn="r">
              <a:spcBef>
                <a:spcPts val="0"/>
              </a:spcBef>
              <a:spcAft>
                <a:spcPts val="0"/>
              </a:spcAft>
              <a:buSzPts val="4500"/>
              <a:buNone/>
              <a:defRPr sz="4500"/>
            </a:lvl4pPr>
            <a:lvl5pPr lvl="4" algn="r">
              <a:spcBef>
                <a:spcPts val="0"/>
              </a:spcBef>
              <a:spcAft>
                <a:spcPts val="0"/>
              </a:spcAft>
              <a:buSzPts val="4500"/>
              <a:buNone/>
              <a:defRPr sz="4500"/>
            </a:lvl5pPr>
            <a:lvl6pPr lvl="5" algn="r">
              <a:spcBef>
                <a:spcPts val="0"/>
              </a:spcBef>
              <a:spcAft>
                <a:spcPts val="0"/>
              </a:spcAft>
              <a:buSzPts val="4500"/>
              <a:buNone/>
              <a:defRPr sz="4500"/>
            </a:lvl6pPr>
            <a:lvl7pPr lvl="6" algn="r">
              <a:spcBef>
                <a:spcPts val="0"/>
              </a:spcBef>
              <a:spcAft>
                <a:spcPts val="0"/>
              </a:spcAft>
              <a:buSzPts val="4500"/>
              <a:buNone/>
              <a:defRPr sz="4500"/>
            </a:lvl7pPr>
            <a:lvl8pPr lvl="7" algn="r">
              <a:spcBef>
                <a:spcPts val="0"/>
              </a:spcBef>
              <a:spcAft>
                <a:spcPts val="0"/>
              </a:spcAft>
              <a:buSzPts val="4500"/>
              <a:buNone/>
              <a:defRPr sz="4500"/>
            </a:lvl8pPr>
            <a:lvl9pPr lvl="8" algn="r">
              <a:spcBef>
                <a:spcPts val="0"/>
              </a:spcBef>
              <a:spcAft>
                <a:spcPts val="0"/>
              </a:spcAft>
              <a:buSzPts val="4500"/>
              <a:buNone/>
              <a:defRPr sz="4500"/>
            </a:lvl9pPr>
          </a:lstStyle>
          <a:p>
            <a:endParaRPr/>
          </a:p>
        </p:txBody>
      </p:sp>
      <p:sp>
        <p:nvSpPr>
          <p:cNvPr id="10" name="Google Shape;10;p2"/>
          <p:cNvSpPr txBox="1">
            <a:spLocks noGrp="1"/>
          </p:cNvSpPr>
          <p:nvPr>
            <p:ph type="subTitle" idx="1"/>
          </p:nvPr>
        </p:nvSpPr>
        <p:spPr>
          <a:xfrm>
            <a:off x="4717025" y="3445200"/>
            <a:ext cx="3945300" cy="4179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500"/>
              <a:buNone/>
              <a:defRPr sz="1600"/>
            </a:lvl1pPr>
            <a:lvl2pPr lvl="1" algn="r">
              <a:lnSpc>
                <a:spcPct val="100000"/>
              </a:lnSpc>
              <a:spcBef>
                <a:spcPts val="0"/>
              </a:spcBef>
              <a:spcAft>
                <a:spcPts val="0"/>
              </a:spcAft>
              <a:buSzPts val="1500"/>
              <a:buNone/>
              <a:defRPr sz="1500"/>
            </a:lvl2pPr>
            <a:lvl3pPr lvl="2" algn="r">
              <a:lnSpc>
                <a:spcPct val="100000"/>
              </a:lnSpc>
              <a:spcBef>
                <a:spcPts val="0"/>
              </a:spcBef>
              <a:spcAft>
                <a:spcPts val="0"/>
              </a:spcAft>
              <a:buSzPts val="1500"/>
              <a:buNone/>
              <a:defRPr sz="1500"/>
            </a:lvl3pPr>
            <a:lvl4pPr lvl="3" algn="r">
              <a:lnSpc>
                <a:spcPct val="100000"/>
              </a:lnSpc>
              <a:spcBef>
                <a:spcPts val="0"/>
              </a:spcBef>
              <a:spcAft>
                <a:spcPts val="0"/>
              </a:spcAft>
              <a:buSzPts val="1500"/>
              <a:buNone/>
              <a:defRPr sz="1500"/>
            </a:lvl4pPr>
            <a:lvl5pPr lvl="4" algn="r">
              <a:lnSpc>
                <a:spcPct val="100000"/>
              </a:lnSpc>
              <a:spcBef>
                <a:spcPts val="0"/>
              </a:spcBef>
              <a:spcAft>
                <a:spcPts val="0"/>
              </a:spcAft>
              <a:buSzPts val="1500"/>
              <a:buNone/>
              <a:defRPr sz="1500"/>
            </a:lvl5pPr>
            <a:lvl6pPr lvl="5" algn="r">
              <a:lnSpc>
                <a:spcPct val="100000"/>
              </a:lnSpc>
              <a:spcBef>
                <a:spcPts val="0"/>
              </a:spcBef>
              <a:spcAft>
                <a:spcPts val="0"/>
              </a:spcAft>
              <a:buSzPts val="1500"/>
              <a:buNone/>
              <a:defRPr sz="1500"/>
            </a:lvl6pPr>
            <a:lvl7pPr lvl="6" algn="r">
              <a:lnSpc>
                <a:spcPct val="100000"/>
              </a:lnSpc>
              <a:spcBef>
                <a:spcPts val="0"/>
              </a:spcBef>
              <a:spcAft>
                <a:spcPts val="0"/>
              </a:spcAft>
              <a:buSzPts val="1500"/>
              <a:buNone/>
              <a:defRPr sz="1500"/>
            </a:lvl7pPr>
            <a:lvl8pPr lvl="7" algn="r">
              <a:lnSpc>
                <a:spcPct val="100000"/>
              </a:lnSpc>
              <a:spcBef>
                <a:spcPts val="0"/>
              </a:spcBef>
              <a:spcAft>
                <a:spcPts val="0"/>
              </a:spcAft>
              <a:buSzPts val="1500"/>
              <a:buNone/>
              <a:defRPr sz="1500"/>
            </a:lvl8pPr>
            <a:lvl9pPr lvl="8" algn="r">
              <a:lnSpc>
                <a:spcPct val="100000"/>
              </a:lnSpc>
              <a:spcBef>
                <a:spcPts val="0"/>
              </a:spcBef>
              <a:spcAft>
                <a:spcPts val="0"/>
              </a:spcAft>
              <a:buSzPts val="1500"/>
              <a:buNone/>
              <a:defRPr sz="15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 name="Google Shape;16;p4"/>
          <p:cNvSpPr txBox="1">
            <a:spLocks noGrp="1"/>
          </p:cNvSpPr>
          <p:nvPr>
            <p:ph type="body" idx="1"/>
          </p:nvPr>
        </p:nvSpPr>
        <p:spPr>
          <a:xfrm>
            <a:off x="710275" y="1152475"/>
            <a:ext cx="7723500" cy="34545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7" name="Google Shape;1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 name="Google Shape;21;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 name="Google Shape;27;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1" name="Google Shape;3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5" name="Google Shape;3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6" name="Google Shape;3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0" name="Google Shape;4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4" name="Google Shape;4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0275" y="536650"/>
            <a:ext cx="7723500" cy="481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1pPr>
            <a:lvl2pPr lvl="1">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2pPr>
            <a:lvl3pPr lvl="2">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3pPr>
            <a:lvl4pPr lvl="3">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4pPr>
            <a:lvl5pPr lvl="4">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5pPr>
            <a:lvl6pPr lvl="5">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6pPr>
            <a:lvl7pPr lvl="6">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7pPr>
            <a:lvl8pPr lvl="7">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8pPr>
            <a:lvl9pPr lvl="8">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9pPr>
          </a:lstStyle>
          <a:p>
            <a:endParaRPr/>
          </a:p>
        </p:txBody>
      </p:sp>
      <p:sp>
        <p:nvSpPr>
          <p:cNvPr id="7" name="Google Shape;7;p1"/>
          <p:cNvSpPr txBox="1">
            <a:spLocks noGrp="1"/>
          </p:cNvSpPr>
          <p:nvPr>
            <p:ph type="body" idx="1"/>
          </p:nvPr>
        </p:nvSpPr>
        <p:spPr>
          <a:xfrm>
            <a:off x="710275" y="1152475"/>
            <a:ext cx="7723500" cy="34545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461841" y="525487"/>
            <a:ext cx="3523210" cy="216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sz="3000" dirty="0"/>
              <a:t>Prototyping </a:t>
            </a:r>
            <a:br>
              <a:rPr lang="en-US" sz="3000" dirty="0"/>
            </a:br>
            <a:r>
              <a:rPr lang="id-ID" sz="3000" dirty="0"/>
              <a:t>Absen Jalan UNPAM menggunakan Metode Design </a:t>
            </a:r>
            <a:r>
              <a:rPr lang="id-ID" sz="3000" dirty="0" err="1"/>
              <a:t>Thinking</a:t>
            </a:r>
            <a:endParaRPr lang="id-ID" sz="3000" dirty="0"/>
          </a:p>
        </p:txBody>
      </p:sp>
      <p:sp>
        <p:nvSpPr>
          <p:cNvPr id="56" name="Google Shape;56;p15"/>
          <p:cNvSpPr txBox="1">
            <a:spLocks noGrp="1"/>
          </p:cNvSpPr>
          <p:nvPr>
            <p:ph type="subTitle" idx="1"/>
          </p:nvPr>
        </p:nvSpPr>
        <p:spPr>
          <a:xfrm>
            <a:off x="4461841" y="2690287"/>
            <a:ext cx="4273726" cy="2009304"/>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400" dirty="0"/>
              <a:t>Kelompok 3:</a:t>
            </a:r>
          </a:p>
          <a:p>
            <a:pPr marL="0" lvl="0" indent="0" algn="l" rtl="0">
              <a:lnSpc>
                <a:spcPct val="150000"/>
              </a:lnSpc>
              <a:spcBef>
                <a:spcPts val="0"/>
              </a:spcBef>
              <a:spcAft>
                <a:spcPts val="0"/>
              </a:spcAft>
              <a:buNone/>
            </a:pPr>
            <a:r>
              <a:rPr lang="en-US" sz="1300" dirty="0"/>
              <a:t>Andri Firman Saputra	- 201011402125</a:t>
            </a:r>
          </a:p>
          <a:p>
            <a:pPr marL="0" lvl="0" indent="0" algn="l" rtl="0">
              <a:lnSpc>
                <a:spcPct val="150000"/>
              </a:lnSpc>
              <a:spcBef>
                <a:spcPts val="0"/>
              </a:spcBef>
              <a:spcAft>
                <a:spcPts val="0"/>
              </a:spcAft>
              <a:buNone/>
            </a:pPr>
            <a:r>
              <a:rPr lang="en-US" sz="1300" dirty="0"/>
              <a:t>Muhamad Abdul Murod	- 201011402285</a:t>
            </a:r>
          </a:p>
          <a:p>
            <a:pPr marL="0" lvl="0" indent="0" algn="l" rtl="0">
              <a:lnSpc>
                <a:spcPct val="150000"/>
              </a:lnSpc>
              <a:spcBef>
                <a:spcPts val="0"/>
              </a:spcBef>
              <a:spcAft>
                <a:spcPts val="0"/>
              </a:spcAft>
              <a:buNone/>
            </a:pPr>
            <a:r>
              <a:rPr lang="en-US" sz="1300" dirty="0" err="1"/>
              <a:t>Roizza</a:t>
            </a:r>
            <a:r>
              <a:rPr lang="en-US" sz="1300" dirty="0"/>
              <a:t> Dema </a:t>
            </a:r>
            <a:r>
              <a:rPr lang="en-US" sz="1300" dirty="0" err="1"/>
              <a:t>Nurikhwan</a:t>
            </a:r>
            <a:r>
              <a:rPr lang="en-US" sz="1300" dirty="0"/>
              <a:t>	- 201011400709</a:t>
            </a:r>
          </a:p>
          <a:p>
            <a:pPr marL="0" lvl="0" indent="0" algn="l" rtl="0">
              <a:lnSpc>
                <a:spcPct val="150000"/>
              </a:lnSpc>
              <a:spcBef>
                <a:spcPts val="0"/>
              </a:spcBef>
              <a:spcAft>
                <a:spcPts val="0"/>
              </a:spcAft>
              <a:buNone/>
            </a:pPr>
            <a:r>
              <a:rPr lang="en-US" sz="1300" dirty="0"/>
              <a:t>Tifanny </a:t>
            </a:r>
            <a:r>
              <a:rPr lang="en-US" sz="1300" dirty="0" err="1"/>
              <a:t>Patriane</a:t>
            </a:r>
            <a:r>
              <a:rPr lang="en-US" sz="1300" dirty="0"/>
              <a:t> </a:t>
            </a:r>
            <a:r>
              <a:rPr lang="en-US" sz="1300" dirty="0" err="1"/>
              <a:t>Andari</a:t>
            </a:r>
            <a:r>
              <a:rPr lang="en-US" sz="1300" dirty="0"/>
              <a:t>	- 201011402279</a:t>
            </a:r>
          </a:p>
          <a:p>
            <a:pPr marL="0" lvl="0" indent="0" algn="l" rtl="0">
              <a:lnSpc>
                <a:spcPct val="150000"/>
              </a:lnSpc>
              <a:spcBef>
                <a:spcPts val="0"/>
              </a:spcBef>
              <a:spcAft>
                <a:spcPts val="0"/>
              </a:spcAft>
              <a:buNone/>
            </a:pPr>
            <a:r>
              <a:rPr lang="en-US" sz="1300" dirty="0"/>
              <a:t>Yogi </a:t>
            </a:r>
            <a:r>
              <a:rPr lang="en-US" sz="1300" dirty="0" err="1"/>
              <a:t>Rizky</a:t>
            </a:r>
            <a:r>
              <a:rPr lang="en-US" sz="1300" dirty="0"/>
              <a:t> Pangestu	- 201011400705</a:t>
            </a:r>
          </a:p>
          <a:p>
            <a:pPr marL="0" lvl="0" indent="0" algn="l" rtl="0">
              <a:lnSpc>
                <a:spcPct val="150000"/>
              </a:lnSpc>
              <a:spcBef>
                <a:spcPts val="0"/>
              </a:spcBef>
              <a:spcAft>
                <a:spcPts val="0"/>
              </a:spcAft>
              <a:buNone/>
            </a:pPr>
            <a:endParaRPr lang="en-US" sz="1400" dirty="0"/>
          </a:p>
        </p:txBody>
      </p:sp>
      <p:pic>
        <p:nvPicPr>
          <p:cNvPr id="3" name="Picture 2">
            <a:extLst>
              <a:ext uri="{FF2B5EF4-FFF2-40B4-BE49-F238E27FC236}">
                <a16:creationId xmlns:a16="http://schemas.microsoft.com/office/drawing/2014/main" id="{BCF70218-A33F-9A53-C812-14FC2B9CAACF}"/>
              </a:ext>
            </a:extLst>
          </p:cNvPr>
          <p:cNvPicPr>
            <a:picLocks noChangeAspect="1"/>
          </p:cNvPicPr>
          <p:nvPr/>
        </p:nvPicPr>
        <p:blipFill>
          <a:blip r:embed="rId3"/>
          <a:stretch>
            <a:fillRect/>
          </a:stretch>
        </p:blipFill>
        <p:spPr>
          <a:xfrm>
            <a:off x="153249" y="859961"/>
            <a:ext cx="4273727" cy="342357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1" y="223288"/>
            <a:ext cx="8520600" cy="534256"/>
          </a:xfrm>
        </p:spPr>
        <p:txBody>
          <a:bodyPr/>
          <a:lstStyle/>
          <a:p>
            <a:pPr>
              <a:lnSpc>
                <a:spcPct val="150000"/>
              </a:lnSpc>
            </a:pPr>
            <a:b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r>
              <a:rPr lang="en-US" sz="3000" b="1" kern="100" dirty="0" err="1">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Persyaratan</a:t>
            </a:r>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 </a:t>
            </a:r>
            <a:r>
              <a:rPr lang="en-US" sz="3000" b="1" kern="100" dirty="0" err="1">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Fungsional</a:t>
            </a:r>
            <a:b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endParaRPr lang="en-US" sz="3000" dirty="0"/>
          </a:p>
        </p:txBody>
      </p:sp>
      <p:sp>
        <p:nvSpPr>
          <p:cNvPr id="4" name="Rectangle 3"/>
          <p:cNvSpPr/>
          <p:nvPr/>
        </p:nvSpPr>
        <p:spPr>
          <a:xfrm>
            <a:off x="311701" y="951701"/>
            <a:ext cx="8606268" cy="1156086"/>
          </a:xfrm>
          <a:prstGeom prst="rect">
            <a:avLst/>
          </a:prstGeom>
        </p:spPr>
        <p:txBody>
          <a:bodyPr wrap="square">
            <a:spAutoFit/>
          </a:bodyPr>
          <a:lstStyle/>
          <a:p>
            <a:pPr algn="just">
              <a:lnSpc>
                <a:spcPct val="150000"/>
              </a:lnSpc>
            </a:pPr>
            <a:r>
              <a:rPr lang="en-US" sz="1600" kern="100" dirty="0">
                <a:latin typeface="Times New Roman" panose="02020603050405020304" pitchFamily="18" charset="0"/>
                <a:ea typeface="Calibri" panose="020F0502020204030204" pitchFamily="34" charset="0"/>
                <a:cs typeface="Times New Roman" panose="02020603050405020304" pitchFamily="18" charset="0"/>
              </a:rPr>
              <a:t>F</a:t>
            </a:r>
            <a:r>
              <a:rPr lang="id-ID" sz="1600" kern="100" dirty="0">
                <a:latin typeface="Times New Roman" panose="02020603050405020304" pitchFamily="18" charset="0"/>
                <a:ea typeface="Calibri" panose="020F0502020204030204" pitchFamily="34" charset="0"/>
                <a:cs typeface="Times New Roman" panose="02020603050405020304" pitchFamily="18" charset="0"/>
              </a:rPr>
              <a:t>ungsional tersebut mendukung tujuan utama aplikasi </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Absen</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Jalan</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Universitas</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Pamulang</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a:t>
            </a:r>
            <a:r>
              <a:rPr lang="id-ID" sz="1600" kern="100" dirty="0">
                <a:latin typeface="Times New Roman" panose="02020603050405020304" pitchFamily="18" charset="0"/>
                <a:ea typeface="Calibri" panose="020F0502020204030204" pitchFamily="34" charset="0"/>
                <a:cs typeface="Times New Roman" panose="02020603050405020304" pitchFamily="18" charset="0"/>
              </a:rPr>
              <a:t> untuk meningkatkan efisiensi dalam manajemen kehadiran mahasiswa dan memberikan kemudahan bagi mahasiswa dalam melakukan absen jalan.</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Rectangle 5"/>
          <p:cNvSpPr/>
          <p:nvPr/>
        </p:nvSpPr>
        <p:spPr>
          <a:xfrm>
            <a:off x="2112834" y="2233820"/>
            <a:ext cx="4918333" cy="701859"/>
          </a:xfrm>
          <a:prstGeom prst="rect">
            <a:avLst/>
          </a:prstGeom>
        </p:spPr>
        <p:txBody>
          <a:bodyPr wrap="none">
            <a:spAutoFit/>
          </a:bodyPr>
          <a:lstStyle/>
          <a:p>
            <a:pPr algn="ctr">
              <a:lnSpc>
                <a:spcPct val="150000"/>
              </a:lnSpc>
            </a:pPr>
            <a:r>
              <a:rPr lang="en-US" sz="3000" b="1" kern="100" dirty="0" err="1">
                <a:latin typeface="Times New Roman" panose="02020603050405020304" pitchFamily="18" charset="0"/>
                <a:ea typeface="游ゴシック Light" panose="020B0300000000000000" pitchFamily="34" charset="-128"/>
                <a:cs typeface="Times New Roman" panose="02020603050405020304" pitchFamily="18" charset="0"/>
              </a:rPr>
              <a:t>Persyaratan</a:t>
            </a:r>
            <a:r>
              <a:rPr lang="en-US" sz="3000" b="1" kern="100" dirty="0">
                <a:latin typeface="Times New Roman" panose="02020603050405020304" pitchFamily="18" charset="0"/>
                <a:ea typeface="游ゴシック Light" panose="020B0300000000000000" pitchFamily="34" charset="-128"/>
                <a:cs typeface="Times New Roman" panose="02020603050405020304" pitchFamily="18" charset="0"/>
              </a:rPr>
              <a:t> Non-</a:t>
            </a:r>
            <a:r>
              <a:rPr lang="en-US" sz="3000" b="1" kern="100" dirty="0" err="1">
                <a:latin typeface="Times New Roman" panose="02020603050405020304" pitchFamily="18" charset="0"/>
                <a:ea typeface="游ゴシック Light" panose="020B0300000000000000" pitchFamily="34" charset="-128"/>
                <a:cs typeface="Times New Roman" panose="02020603050405020304" pitchFamily="18" charset="0"/>
              </a:rPr>
              <a:t>Fungsional</a:t>
            </a:r>
            <a:endParaRPr lang="en-US" sz="3000" b="1" kern="100" dirty="0">
              <a:latin typeface="Times New Roman" panose="02020603050405020304" pitchFamily="18" charset="0"/>
              <a:ea typeface="游ゴシック Light" panose="020B0300000000000000" pitchFamily="34" charset="-128"/>
              <a:cs typeface="Times New Roman" panose="02020603050405020304" pitchFamily="18" charset="0"/>
            </a:endParaRPr>
          </a:p>
        </p:txBody>
      </p:sp>
      <p:sp>
        <p:nvSpPr>
          <p:cNvPr id="8" name="Rectangle 7"/>
          <p:cNvSpPr/>
          <p:nvPr/>
        </p:nvSpPr>
        <p:spPr>
          <a:xfrm>
            <a:off x="311701" y="3040585"/>
            <a:ext cx="8520600" cy="1525161"/>
          </a:xfrm>
          <a:prstGeom prst="rect">
            <a:avLst/>
          </a:prstGeom>
        </p:spPr>
        <p:txBody>
          <a:bodyPr wrap="square">
            <a:spAutoFit/>
          </a:bodyPr>
          <a:lstStyle/>
          <a:p>
            <a:pPr algn="just">
              <a:lnSpc>
                <a:spcPct val="150000"/>
              </a:lnSpc>
            </a:pPr>
            <a:r>
              <a:rPr lang="en-US" sz="1600" dirty="0" err="1">
                <a:latin typeface="Times New Roman" panose="02020603050405020304" pitchFamily="18" charset="0"/>
                <a:ea typeface="Calibri" panose="020F0502020204030204" pitchFamily="34" charset="0"/>
              </a:rPr>
              <a:t>Aplikasi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Absen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Jalan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Universitas</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Pamulang</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memprioritaskan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keamanan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privasi</a:t>
            </a:r>
            <a:r>
              <a:rPr lang="en-US" sz="1600" dirty="0">
                <a:latin typeface="Times New Roman" panose="02020603050405020304" pitchFamily="18" charset="0"/>
                <a:ea typeface="Calibri" panose="020F0502020204030204" pitchFamily="34" charset="0"/>
              </a:rPr>
              <a:t> data </a:t>
            </a:r>
            <a:r>
              <a:rPr lang="en-US" sz="1600" dirty="0" err="1">
                <a:latin typeface="Times New Roman" panose="02020603050405020304" pitchFamily="18" charset="0"/>
                <a:ea typeface="Calibri" panose="020F0502020204030204" pitchFamily="34" charset="0"/>
              </a:rPr>
              <a:t>mahasiswa</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melalui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otentikasi</a:t>
            </a:r>
            <a:r>
              <a:rPr lang="en-US" sz="1600" dirty="0">
                <a:latin typeface="Times New Roman" panose="02020603050405020304" pitchFamily="18" charset="0"/>
                <a:ea typeface="Calibri" panose="020F0502020204030204" pitchFamily="34" charset="0"/>
              </a:rPr>
              <a:t> yang </a:t>
            </a:r>
            <a:r>
              <a:rPr lang="en-US" sz="1600" dirty="0" err="1">
                <a:latin typeface="Times New Roman" panose="02020603050405020304" pitchFamily="18" charset="0"/>
                <a:ea typeface="Calibri" panose="020F0502020204030204" pitchFamily="34" charset="0"/>
              </a:rPr>
              <a:t>aman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sambil</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menekankan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kinerja</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responsif</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terutama</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dalam</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pencarian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kelas</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Desain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antarmuka</a:t>
            </a:r>
            <a:r>
              <a:rPr lang="en-US" sz="1600" dirty="0">
                <a:latin typeface="Times New Roman" panose="02020603050405020304" pitchFamily="18" charset="0"/>
                <a:ea typeface="Calibri" panose="020F0502020204030204" pitchFamily="34" charset="0"/>
              </a:rPr>
              <a:t> yang </a:t>
            </a:r>
            <a:r>
              <a:rPr lang="en-US" sz="1600" dirty="0" err="1">
                <a:latin typeface="Times New Roman" panose="02020603050405020304" pitchFamily="18" charset="0"/>
                <a:ea typeface="Calibri" panose="020F0502020204030204" pitchFamily="34" charset="0"/>
              </a:rPr>
              <a:t>intuitif</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mendukung</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kemudahan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penggunaan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sementara</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skalabilitas</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ketersediaan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aplikasi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diutamakan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untuk</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menangani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pertumbuhan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pengguna</a:t>
            </a:r>
            <a:r>
              <a:rPr lang="en-US" sz="1600" dirty="0">
                <a:latin typeface="Times New Roman" panose="02020603050405020304" pitchFamily="18" charset="0"/>
                <a:ea typeface="Calibri" panose="020F0502020204030204" pitchFamily="34" charset="0"/>
              </a:rPr>
              <a:t>.</a:t>
            </a:r>
            <a:endParaRPr lang="en-US" sz="1800" dirty="0"/>
          </a:p>
        </p:txBody>
      </p:sp>
    </p:spTree>
    <p:extLst>
      <p:ext uri="{BB962C8B-B14F-4D97-AF65-F5344CB8AC3E}">
        <p14:creationId xmlns:p14="http://schemas.microsoft.com/office/powerpoint/2010/main" val="1332919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877" y="0"/>
            <a:ext cx="8520600" cy="544530"/>
          </a:xfrm>
        </p:spPr>
        <p:txBody>
          <a:bodyPr/>
          <a:lstStyle/>
          <a:p>
            <a:r>
              <a:rPr lang="en-US" dirty="0" err="1">
                <a:solidFill>
                  <a:srgbClr val="000000"/>
                </a:solidFill>
                <a:latin typeface="Times New Roman" panose="02020603050405020304" pitchFamily="18" charset="0"/>
                <a:ea typeface="Calibri" panose="020F0502020204030204" pitchFamily="34" charset="0"/>
              </a:rPr>
              <a:t>Tabel</a:t>
            </a:r>
            <a:r>
              <a:rPr lang="en-US" dirty="0">
                <a:solidFill>
                  <a:srgbClr val="000000"/>
                </a:solidFill>
                <a:latin typeface="Times New Roman" panose="02020603050405020304" pitchFamily="18" charset="0"/>
                <a:ea typeface="Calibri" panose="020F0502020204030204" pitchFamily="34" charset="0"/>
              </a:rPr>
              <a:t> </a:t>
            </a:r>
            <a:r>
              <a:rPr lang="en-US" dirty="0" err="1">
                <a:solidFill>
                  <a:srgbClr val="000000"/>
                </a:solidFill>
                <a:latin typeface="Times New Roman" panose="02020603050405020304" pitchFamily="18" charset="0"/>
                <a:ea typeface="Calibri" panose="020F0502020204030204" pitchFamily="34" charset="0"/>
              </a:rPr>
              <a:t>Fungsional</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080200718"/>
              </p:ext>
            </p:extLst>
          </p:nvPr>
        </p:nvGraphicFramePr>
        <p:xfrm>
          <a:off x="280876" y="1233805"/>
          <a:ext cx="8520600" cy="3512857"/>
        </p:xfrm>
        <a:graphic>
          <a:graphicData uri="http://schemas.openxmlformats.org/drawingml/2006/table">
            <a:tbl>
              <a:tblPr firstRow="1" firstCol="1" bandRow="1"/>
              <a:tblGrid>
                <a:gridCol w="592035">
                  <a:extLst>
                    <a:ext uri="{9D8B030D-6E8A-4147-A177-3AD203B41FA5}">
                      <a16:colId xmlns:a16="http://schemas.microsoft.com/office/drawing/2014/main" val="20000"/>
                    </a:ext>
                  </a:extLst>
                </a:gridCol>
                <a:gridCol w="2815454">
                  <a:extLst>
                    <a:ext uri="{9D8B030D-6E8A-4147-A177-3AD203B41FA5}">
                      <a16:colId xmlns:a16="http://schemas.microsoft.com/office/drawing/2014/main" val="20001"/>
                    </a:ext>
                  </a:extLst>
                </a:gridCol>
                <a:gridCol w="5113111">
                  <a:extLst>
                    <a:ext uri="{9D8B030D-6E8A-4147-A177-3AD203B41FA5}">
                      <a16:colId xmlns:a16="http://schemas.microsoft.com/office/drawing/2014/main" val="20002"/>
                    </a:ext>
                  </a:extLst>
                </a:gridCol>
              </a:tblGrid>
              <a:tr h="390317">
                <a:tc>
                  <a:txBody>
                    <a:bodyPr/>
                    <a:lstStyle/>
                    <a:p>
                      <a:pPr marL="0" marR="0" algn="ctr">
                        <a:lnSpc>
                          <a:spcPct val="150000"/>
                        </a:lnSpc>
                        <a:spcBef>
                          <a:spcPts val="0"/>
                        </a:spcBef>
                        <a:spcAft>
                          <a:spcPts val="0"/>
                        </a:spcAft>
                      </a:pPr>
                      <a:r>
                        <a:rPr lang="en-US" sz="12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FID</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gn="ctr">
                        <a:lnSpc>
                          <a:spcPct val="150000"/>
                        </a:lnSpc>
                        <a:spcBef>
                          <a:spcPts val="0"/>
                        </a:spcBef>
                        <a:spcAft>
                          <a:spcPts val="0"/>
                        </a:spcAft>
                      </a:pPr>
                      <a:r>
                        <a:rPr lang="en-US" sz="1200" b="1"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Fitur</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gn="ctr">
                        <a:lnSpc>
                          <a:spcPct val="150000"/>
                        </a:lnSpc>
                        <a:spcBef>
                          <a:spcPts val="0"/>
                        </a:spcBef>
                        <a:spcAft>
                          <a:spcPts val="0"/>
                        </a:spcAft>
                      </a:pPr>
                      <a:r>
                        <a:rPr lang="en-US" sz="1200" b="1"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Deskripsi</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extLst>
                  <a:ext uri="{0D108BD9-81ED-4DB2-BD59-A6C34878D82A}">
                    <a16:rowId xmlns:a16="http://schemas.microsoft.com/office/drawing/2014/main" val="10000"/>
                  </a:ext>
                </a:extLst>
              </a:tr>
              <a:tr h="780635">
                <a:tc>
                  <a:txBody>
                    <a:bodyPr/>
                    <a:lstStyle/>
                    <a:p>
                      <a:pPr marL="0" marR="0" algn="ctr">
                        <a:lnSpc>
                          <a:spcPct val="150000"/>
                        </a:lnSpc>
                        <a:spcBef>
                          <a:spcPts val="0"/>
                        </a:spcBef>
                        <a:spcAft>
                          <a:spcPts val="0"/>
                        </a:spcAft>
                      </a:pPr>
                      <a:r>
                        <a:rPr lang="en-US" sz="12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Pencatatan Kehadiran Mahasiswa</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Sistem harus mencatat kehadiran mahasiswa secara otomatis berdasarkan absen jalan yang diajukan.</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80635">
                <a:tc>
                  <a:txBody>
                    <a:bodyPr/>
                    <a:lstStyle/>
                    <a:p>
                      <a:pPr marL="0" marR="0" algn="ctr">
                        <a:lnSpc>
                          <a:spcPct val="150000"/>
                        </a:lnSpc>
                        <a:spcBef>
                          <a:spcPts val="0"/>
                        </a:spcBef>
                        <a:spcAft>
                          <a:spcPts val="0"/>
                        </a:spcAft>
                      </a:pPr>
                      <a:r>
                        <a:rPr lang="en-US" sz="12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Pencarian Kelas dan Dosen</a:t>
                      </a:r>
                      <a:endPar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Pengguna (mahasiswa) dapat mencari kelas berdasarkan mata kuliah dan dosen untuk menemukan kelas yang ingin diabsen jalankan.</a:t>
                      </a:r>
                      <a:endPar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80635">
                <a:tc>
                  <a:txBody>
                    <a:bodyPr/>
                    <a:lstStyle/>
                    <a:p>
                      <a:pPr marL="0" marR="0" algn="ctr">
                        <a:lnSpc>
                          <a:spcPct val="150000"/>
                        </a:lnSpc>
                        <a:spcBef>
                          <a:spcPts val="0"/>
                        </a:spcBef>
                        <a:spcAft>
                          <a:spcPts val="0"/>
                        </a:spcAft>
                      </a:pPr>
                      <a:r>
                        <a:rPr lang="en-US" sz="12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Manajemen Permintaan Absen Jalan</a:t>
                      </a:r>
                      <a:endPar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Mahasiswa dapat mengirimkan permintaan absen jalan kepada dosen, dan dosen dapat menerima atau menolak dengan memberikan alasan.</a:t>
                      </a:r>
                      <a:endPar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780635">
                <a:tc>
                  <a:txBody>
                    <a:bodyPr/>
                    <a:lstStyle/>
                    <a:p>
                      <a:pPr marL="0" marR="0" algn="ctr">
                        <a:lnSpc>
                          <a:spcPct val="150000"/>
                        </a:lnSpc>
                        <a:spcBef>
                          <a:spcPts val="0"/>
                        </a:spcBef>
                        <a:spcAft>
                          <a:spcPts val="0"/>
                        </a:spcAft>
                      </a:pPr>
                      <a:r>
                        <a:rPr lang="en-US" sz="12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Antarmuka Pengguna (UI/UX)</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Desain antarmuka pengguna harus intuitif dan menarik, memastikan kemudahan navigasi untuk pencarian kelas dan absen jalan.</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39825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975" y="0"/>
            <a:ext cx="8520600" cy="616449"/>
          </a:xfrm>
        </p:spPr>
        <p:txBody>
          <a:bodyPr/>
          <a:lstStyle/>
          <a:p>
            <a:r>
              <a:rPr lang="en-US" dirty="0" err="1">
                <a:solidFill>
                  <a:srgbClr val="000000"/>
                </a:solidFill>
                <a:latin typeface="Times New Roman" panose="02020603050405020304" pitchFamily="18" charset="0"/>
                <a:ea typeface="Calibri" panose="020F0502020204030204" pitchFamily="34" charset="0"/>
              </a:rPr>
              <a:t>Tabel</a:t>
            </a:r>
            <a:r>
              <a:rPr lang="en-US" dirty="0">
                <a:solidFill>
                  <a:srgbClr val="000000"/>
                </a:solidFill>
                <a:latin typeface="Times New Roman" panose="02020603050405020304" pitchFamily="18" charset="0"/>
                <a:ea typeface="Calibri" panose="020F0502020204030204" pitchFamily="34" charset="0"/>
              </a:rPr>
              <a:t> Non-</a:t>
            </a:r>
            <a:r>
              <a:rPr lang="en-US" dirty="0" err="1">
                <a:solidFill>
                  <a:srgbClr val="000000"/>
                </a:solidFill>
                <a:latin typeface="Times New Roman" panose="02020603050405020304" pitchFamily="18" charset="0"/>
                <a:ea typeface="Calibri" panose="020F0502020204030204" pitchFamily="34" charset="0"/>
              </a:rPr>
              <a:t>Fungsional</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869123862"/>
              </p:ext>
            </p:extLst>
          </p:nvPr>
        </p:nvGraphicFramePr>
        <p:xfrm>
          <a:off x="321975" y="751833"/>
          <a:ext cx="8520599" cy="3887343"/>
        </p:xfrm>
        <a:graphic>
          <a:graphicData uri="http://schemas.openxmlformats.org/drawingml/2006/table">
            <a:tbl>
              <a:tblPr firstRow="1" firstCol="1" bandRow="1"/>
              <a:tblGrid>
                <a:gridCol w="469135">
                  <a:extLst>
                    <a:ext uri="{9D8B030D-6E8A-4147-A177-3AD203B41FA5}">
                      <a16:colId xmlns:a16="http://schemas.microsoft.com/office/drawing/2014/main" val="20000"/>
                    </a:ext>
                  </a:extLst>
                </a:gridCol>
                <a:gridCol w="2003461">
                  <a:extLst>
                    <a:ext uri="{9D8B030D-6E8A-4147-A177-3AD203B41FA5}">
                      <a16:colId xmlns:a16="http://schemas.microsoft.com/office/drawing/2014/main" val="20001"/>
                    </a:ext>
                  </a:extLst>
                </a:gridCol>
                <a:gridCol w="6048003">
                  <a:extLst>
                    <a:ext uri="{9D8B030D-6E8A-4147-A177-3AD203B41FA5}">
                      <a16:colId xmlns:a16="http://schemas.microsoft.com/office/drawing/2014/main" val="20002"/>
                    </a:ext>
                  </a:extLst>
                </a:gridCol>
              </a:tblGrid>
              <a:tr h="138176">
                <a:tc>
                  <a:txBody>
                    <a:bodyPr/>
                    <a:lstStyle/>
                    <a:p>
                      <a:pPr marL="0" marR="0" algn="ctr">
                        <a:lnSpc>
                          <a:spcPct val="150000"/>
                        </a:lnSpc>
                        <a:spcBef>
                          <a:spcPts val="0"/>
                        </a:spcBef>
                        <a:spcAft>
                          <a:spcPts val="0"/>
                        </a:spcAft>
                      </a:pP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NFID</a:t>
                      </a:r>
                      <a:endPar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gn="ctr">
                        <a:lnSpc>
                          <a:spcPct val="150000"/>
                        </a:lnSpc>
                        <a:spcBef>
                          <a:spcPts val="0"/>
                        </a:spcBef>
                        <a:spcAft>
                          <a:spcPts val="0"/>
                        </a:spcAft>
                      </a:pPr>
                      <a:r>
                        <a:rPr lang="en-US" sz="1100" b="1"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Fitur</a:t>
                      </a:r>
                      <a:endPar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gn="ctr">
                        <a:lnSpc>
                          <a:spcPct val="150000"/>
                        </a:lnSpc>
                        <a:spcBef>
                          <a:spcPts val="0"/>
                        </a:spcBef>
                        <a:spcAft>
                          <a:spcPts val="0"/>
                        </a:spcAft>
                      </a:pPr>
                      <a:r>
                        <a:rPr lang="en-US" sz="1100" b="1"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Deskripsi</a:t>
                      </a:r>
                      <a:endPar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extLst>
                  <a:ext uri="{0D108BD9-81ED-4DB2-BD59-A6C34878D82A}">
                    <a16:rowId xmlns:a16="http://schemas.microsoft.com/office/drawing/2014/main" val="10000"/>
                  </a:ext>
                </a:extLst>
              </a:tr>
              <a:tr h="414528">
                <a:tc>
                  <a:txBody>
                    <a:bodyPr/>
                    <a:lstStyle/>
                    <a:p>
                      <a:pPr marL="0" marR="0" algn="ctr">
                        <a:lnSpc>
                          <a:spcPct val="150000"/>
                        </a:lnSpc>
                        <a:spcBef>
                          <a:spcPts val="0"/>
                        </a:spcBef>
                        <a:spcAft>
                          <a:spcPts val="0"/>
                        </a:spcAft>
                      </a:pPr>
                      <a:r>
                        <a:rPr lang="id-ID"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Keamanan Data</a:t>
                      </a:r>
                      <a:endPar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Aplikasi harus memastikan keamanan data mahasiswa, termasuk catatan kehadiran dan informasi pribadi.</a:t>
                      </a:r>
                      <a:endPar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14528">
                <a:tc>
                  <a:txBody>
                    <a:bodyPr/>
                    <a:lstStyle/>
                    <a:p>
                      <a:pPr marL="0" marR="0" algn="ctr">
                        <a:lnSpc>
                          <a:spcPct val="150000"/>
                        </a:lnSpc>
                        <a:spcBef>
                          <a:spcPts val="0"/>
                        </a:spcBef>
                        <a:spcAft>
                          <a:spcPts val="0"/>
                        </a:spcAft>
                      </a:pPr>
                      <a:r>
                        <a:rPr lang="id-ID"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Kinerja Aplikasi</a:t>
                      </a:r>
                      <a:endPar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Aplikasi harus memberikan kinerja yang cepat dan responsif, terutama saat melakukan pencarian kelas dan mencatat kehadiran.</a:t>
                      </a:r>
                      <a:endPar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14528">
                <a:tc>
                  <a:txBody>
                    <a:bodyPr/>
                    <a:lstStyle/>
                    <a:p>
                      <a:pPr marL="0" marR="0" algn="ctr">
                        <a:lnSpc>
                          <a:spcPct val="150000"/>
                        </a:lnSpc>
                        <a:spcBef>
                          <a:spcPts val="0"/>
                        </a:spcBef>
                        <a:spcAft>
                          <a:spcPts val="0"/>
                        </a:spcAft>
                      </a:pPr>
                      <a:r>
                        <a:rPr lang="id-ID"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Kemudahan Penggunaan</a:t>
                      </a:r>
                      <a:endPar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Antarmuka pengguna harus mudah digunakan tanpa pelatihan tambahan, dengan langkah-langkah yang jelas untuk absen jalan.</a:t>
                      </a:r>
                      <a:endPar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14528">
                <a:tc>
                  <a:txBody>
                    <a:bodyPr/>
                    <a:lstStyle/>
                    <a:p>
                      <a:pPr marL="0" marR="0" algn="ctr">
                        <a:lnSpc>
                          <a:spcPct val="150000"/>
                        </a:lnSpc>
                        <a:spcBef>
                          <a:spcPts val="0"/>
                        </a:spcBef>
                        <a:spcAft>
                          <a:spcPts val="0"/>
                        </a:spcAft>
                      </a:pPr>
                      <a:r>
                        <a:rPr lang="id-ID"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4</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Integrasi dengan Sistem Eksternal</a:t>
                      </a:r>
                      <a:endPar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Jika ada integrasi dengan sistem eksternal, aplikasi harus dapat berinteraksi dengan lancar dan mengambil data secara akurat.</a:t>
                      </a:r>
                      <a:endPar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14528">
                <a:tc>
                  <a:txBody>
                    <a:bodyPr/>
                    <a:lstStyle/>
                    <a:p>
                      <a:pPr marL="0" marR="0" algn="ctr">
                        <a:lnSpc>
                          <a:spcPct val="150000"/>
                        </a:lnSpc>
                        <a:spcBef>
                          <a:spcPts val="0"/>
                        </a:spcBef>
                        <a:spcAft>
                          <a:spcPts val="0"/>
                        </a:spcAft>
                      </a:pPr>
                      <a:r>
                        <a:rPr lang="id-ID"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Skalabilitas</a:t>
                      </a:r>
                      <a:endPar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Aplikasi harus dapat menangani pertumbuhan pengguna dan data kehadiran tanpa mengurangi kinerja.</a:t>
                      </a:r>
                      <a:endPar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14528">
                <a:tc>
                  <a:txBody>
                    <a:bodyPr/>
                    <a:lstStyle/>
                    <a:p>
                      <a:pPr marL="0" marR="0" algn="ctr">
                        <a:lnSpc>
                          <a:spcPct val="150000"/>
                        </a:lnSpc>
                        <a:spcBef>
                          <a:spcPts val="0"/>
                        </a:spcBef>
                        <a:spcAft>
                          <a:spcPts val="0"/>
                        </a:spcAft>
                      </a:pPr>
                      <a:r>
                        <a:rPr lang="id-ID"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6</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Ketersediaan</a:t>
                      </a:r>
                      <a:endPar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Aplikasi harus tersedia online dengan waktu tidak aktif minimal, memastikan aksesibilitas pengguna saat diperlukan.</a:t>
                      </a:r>
                      <a:endPar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14528">
                <a:tc>
                  <a:txBody>
                    <a:bodyPr/>
                    <a:lstStyle/>
                    <a:p>
                      <a:pPr marL="0" marR="0" algn="ctr">
                        <a:lnSpc>
                          <a:spcPct val="150000"/>
                        </a:lnSpc>
                        <a:spcBef>
                          <a:spcPts val="0"/>
                        </a:spcBef>
                        <a:spcAft>
                          <a:spcPts val="0"/>
                        </a:spcAft>
                      </a:pPr>
                      <a:r>
                        <a:rPr lang="id-ID"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7</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Privasi dan Kepatuhan</a:t>
                      </a:r>
                      <a:endPar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Aplikasi harus mematuhi regulasi privasi data dan kebijakan universitas terkait penggunaan data mahasiswa.</a:t>
                      </a:r>
                      <a:endPar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414528">
                <a:tc>
                  <a:txBody>
                    <a:bodyPr/>
                    <a:lstStyle/>
                    <a:p>
                      <a:pPr marL="0" marR="0" algn="ctr">
                        <a:lnSpc>
                          <a:spcPct val="150000"/>
                        </a:lnSpc>
                        <a:spcBef>
                          <a:spcPts val="0"/>
                        </a:spcBef>
                        <a:spcAft>
                          <a:spcPts val="0"/>
                        </a:spcAft>
                      </a:pPr>
                      <a:r>
                        <a:rPr lang="id-ID"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8</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Dokumentasi dan Dukungan</a:t>
                      </a:r>
                      <a:endPar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Terdapat dokumentasi yang jelas tentang cara menggunakan aplikasi, dan tim dukungan harus tersedia untuk membantu pengguna.</a:t>
                      </a:r>
                      <a:endPar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04796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878" y="0"/>
            <a:ext cx="8520600" cy="575353"/>
          </a:xfrm>
        </p:spPr>
        <p:txBody>
          <a:bodyPr/>
          <a:lstStyle/>
          <a:p>
            <a:pPr>
              <a:lnSpc>
                <a:spcPct val="150000"/>
              </a:lnSpc>
            </a:pPr>
            <a:br>
              <a:rPr lang="en-US"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r>
              <a:rPr lang="id-ID"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Proses</a:t>
            </a:r>
            <a:br>
              <a:rPr lang="en-US"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endParaRPr lang="en-US" dirty="0"/>
          </a:p>
        </p:txBody>
      </p:sp>
      <p:sp>
        <p:nvSpPr>
          <p:cNvPr id="3" name="Rectangle 2"/>
          <p:cNvSpPr/>
          <p:nvPr/>
        </p:nvSpPr>
        <p:spPr>
          <a:xfrm>
            <a:off x="280878" y="575353"/>
            <a:ext cx="8520600" cy="738664"/>
          </a:xfrm>
          <a:prstGeom prst="rect">
            <a:avLst/>
          </a:prstGeom>
        </p:spPr>
        <p:txBody>
          <a:bodyPr wrap="square">
            <a:spAutoFit/>
          </a:bodyPr>
          <a:lstStyle/>
          <a:p>
            <a:pPr algn="just">
              <a:lnSpc>
                <a:spcPct val="150000"/>
              </a:lnSpc>
            </a:pPr>
            <a:r>
              <a:rPr lang="id-ID" kern="100" dirty="0">
                <a:latin typeface="Times New Roman" panose="02020603050405020304" pitchFamily="18" charset="0"/>
                <a:ea typeface="Calibri" panose="020F0502020204030204" pitchFamily="34" charset="0"/>
                <a:cs typeface="Times New Roman" panose="02020603050405020304" pitchFamily="18" charset="0"/>
              </a:rPr>
              <a:t>Proyek dibuat menggunakan kerangka kerja untuk menghasilkan produk yang sesuai. Proyek ini menggunakan Design Thinking yang terdiri dari Empathize, Define, Ideate, Prototype, dan Test.</a:t>
            </a:r>
            <a:endParaRPr lang="en-US" kern="1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1808987" y="1314017"/>
            <a:ext cx="5731510" cy="3629660"/>
          </a:xfrm>
          <a:prstGeom prst="rect">
            <a:avLst/>
          </a:prstGeom>
          <a:noFill/>
          <a:ln>
            <a:noFill/>
          </a:ln>
        </p:spPr>
      </p:pic>
    </p:spTree>
    <p:extLst>
      <p:ext uri="{BB962C8B-B14F-4D97-AF65-F5344CB8AC3E}">
        <p14:creationId xmlns:p14="http://schemas.microsoft.com/office/powerpoint/2010/main" val="915032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000" y="0"/>
            <a:ext cx="2770547" cy="410966"/>
          </a:xfrm>
        </p:spPr>
        <p:txBody>
          <a:bodyPr/>
          <a:lstStyle/>
          <a:p>
            <a:pPr algn="l">
              <a:lnSpc>
                <a:spcPct val="150000"/>
              </a:lnSpc>
            </a:pPr>
            <a:br>
              <a:rPr lang="en-US" sz="24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r>
              <a:rPr lang="id-ID" sz="24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Pengumpulan Data</a:t>
            </a:r>
            <a:br>
              <a:rPr lang="en-US" sz="24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endParaRPr lang="en-US" sz="2400" dirty="0"/>
          </a:p>
        </p:txBody>
      </p:sp>
      <p:sp>
        <p:nvSpPr>
          <p:cNvPr id="3" name="Title 1"/>
          <p:cNvSpPr txBox="1">
            <a:spLocks/>
          </p:cNvSpPr>
          <p:nvPr/>
        </p:nvSpPr>
        <p:spPr>
          <a:xfrm>
            <a:off x="297998" y="1077075"/>
            <a:ext cx="2770547" cy="4109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pPr algn="just">
              <a:lnSpc>
                <a:spcPct val="150000"/>
              </a:lnSpc>
            </a:pPr>
            <a:r>
              <a:rPr lang="id-ID" sz="24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Analisis Data</a:t>
            </a:r>
            <a:endParaRPr lang="en-US" sz="24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endParaRPr>
          </a:p>
        </p:txBody>
      </p:sp>
      <p:sp>
        <p:nvSpPr>
          <p:cNvPr id="4" name="Title 1"/>
          <p:cNvSpPr txBox="1">
            <a:spLocks/>
          </p:cNvSpPr>
          <p:nvPr/>
        </p:nvSpPr>
        <p:spPr>
          <a:xfrm>
            <a:off x="297998" y="2197353"/>
            <a:ext cx="1109561" cy="4109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pPr algn="just">
              <a:lnSpc>
                <a:spcPct val="150000"/>
              </a:lnSpc>
            </a:pPr>
            <a:r>
              <a:rPr lang="id-ID" sz="24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Waktu</a:t>
            </a:r>
            <a:endParaRPr lang="en-US" sz="24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endParaRPr>
          </a:p>
        </p:txBody>
      </p:sp>
      <p:sp>
        <p:nvSpPr>
          <p:cNvPr id="6" name="Rectangle 5"/>
          <p:cNvSpPr/>
          <p:nvPr/>
        </p:nvSpPr>
        <p:spPr>
          <a:xfrm>
            <a:off x="297999" y="495265"/>
            <a:ext cx="5773953" cy="417422"/>
          </a:xfrm>
          <a:prstGeom prst="rect">
            <a:avLst/>
          </a:prstGeom>
        </p:spPr>
        <p:txBody>
          <a:bodyPr wrap="none">
            <a:spAutoFit/>
          </a:bodyPr>
          <a:lstStyle/>
          <a:p>
            <a:pPr algn="just">
              <a:lnSpc>
                <a:spcPct val="150000"/>
              </a:lnSpc>
            </a:pPr>
            <a:r>
              <a:rPr lang="id-ID" sz="1600" kern="100" dirty="0">
                <a:latin typeface="Times New Roman" panose="02020603050405020304" pitchFamily="18" charset="0"/>
                <a:ea typeface="Calibri" panose="020F0502020204030204" pitchFamily="34" charset="0"/>
                <a:cs typeface="Times New Roman" panose="02020603050405020304" pitchFamily="18" charset="0"/>
              </a:rPr>
              <a:t>Wawancara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dengan</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mahasiswa</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yang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pernah</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melakukan</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absen</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jalan</a:t>
            </a:r>
            <a:r>
              <a:rPr lang="id-ID" sz="1600" kern="100" dirty="0">
                <a:latin typeface="Times New Roman" panose="02020603050405020304" pitchFamily="18" charset="0"/>
                <a:ea typeface="Calibri" panose="020F0502020204030204" pitchFamily="34" charset="0"/>
                <a:cs typeface="Times New Roman" panose="02020603050405020304" pitchFamily="18" charset="0"/>
              </a:rPr>
              <a:t>.</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Rectangle 7"/>
          <p:cNvSpPr/>
          <p:nvPr/>
        </p:nvSpPr>
        <p:spPr>
          <a:xfrm>
            <a:off x="297998" y="1551792"/>
            <a:ext cx="5102294" cy="417422"/>
          </a:xfrm>
          <a:prstGeom prst="rect">
            <a:avLst/>
          </a:prstGeom>
        </p:spPr>
        <p:txBody>
          <a:bodyPr wrap="none">
            <a:spAutoFit/>
          </a:bodyPr>
          <a:lstStyle/>
          <a:p>
            <a:pPr algn="just">
              <a:lnSpc>
                <a:spcPct val="150000"/>
              </a:lnSpc>
            </a:pPr>
            <a:r>
              <a:rPr lang="id-ID" sz="1600" kern="100" dirty="0">
                <a:latin typeface="Times New Roman" panose="02020603050405020304" pitchFamily="18" charset="0"/>
                <a:ea typeface="Calibri" panose="020F0502020204030204" pitchFamily="34" charset="0"/>
                <a:cs typeface="Times New Roman" panose="02020603050405020304" pitchFamily="18" charset="0"/>
              </a:rPr>
              <a:t>Wawancara akan ditranskripsi dan dianalisis secara tematis.</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 name="Rectangle 9"/>
          <p:cNvSpPr/>
          <p:nvPr/>
        </p:nvSpPr>
        <p:spPr>
          <a:xfrm>
            <a:off x="335180" y="2716663"/>
            <a:ext cx="4572000" cy="1938992"/>
          </a:xfrm>
          <a:prstGeom prst="rect">
            <a:avLst/>
          </a:prstGeom>
        </p:spPr>
        <p:txBody>
          <a:bodyPr>
            <a:spAutoFit/>
          </a:bodyPr>
          <a:lstStyle/>
          <a:p>
            <a:pPr marL="342900" lvl="0" indent="-342900" algn="just">
              <a:lnSpc>
                <a:spcPct val="150000"/>
              </a:lnSpc>
              <a:buFont typeface="+mj-lt"/>
              <a:buAutoNum type="arabicPeriod"/>
            </a:pPr>
            <a:r>
              <a:rPr lang="id-ID" sz="1600" kern="100" dirty="0">
                <a:latin typeface="Times New Roman" panose="02020603050405020304" pitchFamily="18" charset="0"/>
                <a:ea typeface="Calibri" panose="020F0502020204030204" pitchFamily="34" charset="0"/>
                <a:cs typeface="Times New Roman" panose="02020603050405020304" pitchFamily="18" charset="0"/>
              </a:rPr>
              <a:t>Pengumpulan Data </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3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hari</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id-ID" sz="1600" kern="100" dirty="0">
                <a:latin typeface="Times New Roman" panose="02020603050405020304" pitchFamily="18" charset="0"/>
                <a:ea typeface="Calibri" panose="020F0502020204030204" pitchFamily="34" charset="0"/>
                <a:cs typeface="Times New Roman" panose="02020603050405020304" pitchFamily="18" charset="0"/>
              </a:rPr>
              <a:t>Analis</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a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dan</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Perancangan</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11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hari</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en-US" sz="1600" kern="100" dirty="0">
                <a:latin typeface="Times New Roman" panose="02020603050405020304" pitchFamily="18" charset="0"/>
                <a:ea typeface="Calibri" panose="020F0502020204030204" pitchFamily="34" charset="0"/>
                <a:cs typeface="Times New Roman" panose="02020603050405020304" pitchFamily="18" charset="0"/>
              </a:rPr>
              <a:t>Prototyping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Aplikasi</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4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hari</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en-US" sz="1600" kern="100" dirty="0">
                <a:latin typeface="Times New Roman" panose="02020603050405020304" pitchFamily="18" charset="0"/>
                <a:ea typeface="Calibri" panose="020F0502020204030204" pitchFamily="34" charset="0"/>
                <a:cs typeface="Times New Roman" panose="02020603050405020304" pitchFamily="18" charset="0"/>
              </a:rPr>
              <a:t>Testing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Hasil</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Aplikasi</a:t>
            </a:r>
            <a:r>
              <a:rPr lang="id-ID" sz="1600" kern="100" dirty="0">
                <a:latin typeface="Times New Roman" panose="02020603050405020304" pitchFamily="18" charset="0"/>
                <a:ea typeface="Calibri" panose="020F0502020204030204" pitchFamily="34" charset="0"/>
                <a:cs typeface="Times New Roman" panose="02020603050405020304" pitchFamily="18" charset="0"/>
              </a:rPr>
              <a:t> 2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hari</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id-ID" sz="1600" kern="100" dirty="0">
                <a:latin typeface="Times New Roman" panose="02020603050405020304" pitchFamily="18" charset="0"/>
                <a:ea typeface="Calibri" panose="020F0502020204030204" pitchFamily="34" charset="0"/>
                <a:cs typeface="Times New Roman" panose="02020603050405020304" pitchFamily="18" charset="0"/>
              </a:rPr>
              <a:t>Penulisan Laporan </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2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hari</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507910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426" y="50800"/>
            <a:ext cx="8520600" cy="523982"/>
          </a:xfrm>
        </p:spPr>
        <p:txBody>
          <a:bodyPr/>
          <a:lstStyle/>
          <a:p>
            <a:pPr>
              <a:lnSpc>
                <a:spcPct val="150000"/>
              </a:lnSpc>
            </a:pPr>
            <a:br>
              <a:rPr lang="en-US"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r>
              <a:rPr lang="id-ID"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Anggaran</a:t>
            </a:r>
            <a:br>
              <a:rPr lang="en-US"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endParaRPr lang="en-US" dirty="0"/>
          </a:p>
        </p:txBody>
      </p:sp>
      <p:sp>
        <p:nvSpPr>
          <p:cNvPr id="4" name="Rectangle 3"/>
          <p:cNvSpPr/>
          <p:nvPr/>
        </p:nvSpPr>
        <p:spPr>
          <a:xfrm>
            <a:off x="301426" y="645816"/>
            <a:ext cx="8520600" cy="830997"/>
          </a:xfrm>
          <a:prstGeom prst="rect">
            <a:avLst/>
          </a:prstGeom>
        </p:spPr>
        <p:txBody>
          <a:bodyPr wrap="square">
            <a:spAutoFit/>
          </a:bodyPr>
          <a:lstStyle/>
          <a:p>
            <a:pPr algn="just">
              <a:lnSpc>
                <a:spcPct val="150000"/>
              </a:lnSpc>
            </a:pPr>
            <a:r>
              <a:rPr lang="id-ID" sz="1600" kern="100" dirty="0">
                <a:latin typeface="Times New Roman" panose="02020603050405020304" pitchFamily="18" charset="0"/>
                <a:ea typeface="Calibri" panose="020F0502020204030204" pitchFamily="34" charset="0"/>
                <a:cs typeface="Times New Roman" panose="02020603050405020304" pitchFamily="18" charset="0"/>
              </a:rPr>
              <a:t>Anggaran akan mencakup</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pembuatan</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aplikasi</a:t>
            </a:r>
            <a:r>
              <a:rPr lang="id-ID" sz="16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biaya</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konsumsi</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r>
              <a:rPr lang="id-ID" sz="1600" kern="100" dirty="0">
                <a:latin typeface="Times New Roman" panose="02020603050405020304" pitchFamily="18" charset="0"/>
                <a:ea typeface="Calibri" panose="020F0502020204030204" pitchFamily="34" charset="0"/>
                <a:cs typeface="Times New Roman" panose="02020603050405020304" pitchFamily="18" charset="0"/>
              </a:rPr>
              <a:t>dan biaya yang terkait dengan wawancara.</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Rectangle 4"/>
          <p:cNvSpPr/>
          <p:nvPr/>
        </p:nvSpPr>
        <p:spPr>
          <a:xfrm>
            <a:off x="280878" y="1598647"/>
            <a:ext cx="1854995" cy="307777"/>
          </a:xfrm>
          <a:prstGeom prst="rect">
            <a:avLst/>
          </a:prstGeom>
        </p:spPr>
        <p:txBody>
          <a:bodyPr wrap="none">
            <a:spAutoFit/>
          </a:bodyPr>
          <a:lstStyle/>
          <a:p>
            <a:r>
              <a:rPr lang="en-US" b="1" dirty="0" err="1">
                <a:latin typeface="Times New Roman" panose="02020603050405020304" pitchFamily="18" charset="0"/>
                <a:ea typeface="Calibri" panose="020F0502020204030204" pitchFamily="34" charset="0"/>
              </a:rPr>
              <a:t>Tabel</a:t>
            </a:r>
            <a:r>
              <a:rPr lang="en-US" b="1" dirty="0">
                <a:latin typeface="Times New Roman" panose="02020603050405020304" pitchFamily="18" charset="0"/>
                <a:ea typeface="Calibri" panose="020F0502020204030204" pitchFamily="34" charset="0"/>
              </a:rPr>
              <a:t> </a:t>
            </a:r>
            <a:r>
              <a:rPr lang="en-US" b="1" dirty="0" err="1">
                <a:latin typeface="Times New Roman" panose="02020603050405020304" pitchFamily="18" charset="0"/>
                <a:ea typeface="Calibri" panose="020F0502020204030204" pitchFamily="34" charset="0"/>
              </a:rPr>
              <a:t>Biaya</a:t>
            </a:r>
            <a:r>
              <a:rPr lang="en-US" b="1" dirty="0">
                <a:latin typeface="Times New Roman" panose="02020603050405020304" pitchFamily="18" charset="0"/>
                <a:ea typeface="Calibri" panose="020F0502020204030204" pitchFamily="34" charset="0"/>
              </a:rPr>
              <a:t> </a:t>
            </a:r>
            <a:r>
              <a:rPr lang="en-US" b="1" dirty="0" err="1">
                <a:latin typeface="Times New Roman" panose="02020603050405020304" pitchFamily="18" charset="0"/>
                <a:ea typeface="Calibri" panose="020F0502020204030204" pitchFamily="34" charset="0"/>
              </a:rPr>
              <a:t>Gaji</a:t>
            </a:r>
            <a:r>
              <a:rPr lang="en-US" b="1" dirty="0">
                <a:latin typeface="Times New Roman" panose="02020603050405020304" pitchFamily="18" charset="0"/>
                <a:ea typeface="Calibri" panose="020F0502020204030204" pitchFamily="34" charset="0"/>
              </a:rPr>
              <a:t> Tim</a:t>
            </a:r>
            <a:endParaRPr lang="en-US" b="1" dirty="0"/>
          </a:p>
        </p:txBody>
      </p:sp>
      <p:graphicFrame>
        <p:nvGraphicFramePr>
          <p:cNvPr id="7" name="Table 6"/>
          <p:cNvGraphicFramePr>
            <a:graphicFrameLocks noGrp="1"/>
          </p:cNvGraphicFramePr>
          <p:nvPr>
            <p:extLst>
              <p:ext uri="{D42A27DB-BD31-4B8C-83A1-F6EECF244321}">
                <p14:modId xmlns:p14="http://schemas.microsoft.com/office/powerpoint/2010/main" val="1852709084"/>
              </p:ext>
            </p:extLst>
          </p:nvPr>
        </p:nvGraphicFramePr>
        <p:xfrm>
          <a:off x="406343" y="2006559"/>
          <a:ext cx="8415682" cy="1689989"/>
        </p:xfrm>
        <a:graphic>
          <a:graphicData uri="http://schemas.openxmlformats.org/drawingml/2006/table">
            <a:tbl>
              <a:tblPr firstRow="1" firstCol="1" bandRow="1"/>
              <a:tblGrid>
                <a:gridCol w="2318528">
                  <a:extLst>
                    <a:ext uri="{9D8B030D-6E8A-4147-A177-3AD203B41FA5}">
                      <a16:colId xmlns:a16="http://schemas.microsoft.com/office/drawing/2014/main" val="20000"/>
                    </a:ext>
                  </a:extLst>
                </a:gridCol>
                <a:gridCol w="1615305">
                  <a:extLst>
                    <a:ext uri="{9D8B030D-6E8A-4147-A177-3AD203B41FA5}">
                      <a16:colId xmlns:a16="http://schemas.microsoft.com/office/drawing/2014/main" val="20001"/>
                    </a:ext>
                  </a:extLst>
                </a:gridCol>
                <a:gridCol w="1765722">
                  <a:extLst>
                    <a:ext uri="{9D8B030D-6E8A-4147-A177-3AD203B41FA5}">
                      <a16:colId xmlns:a16="http://schemas.microsoft.com/office/drawing/2014/main" val="20002"/>
                    </a:ext>
                  </a:extLst>
                </a:gridCol>
                <a:gridCol w="2716127">
                  <a:extLst>
                    <a:ext uri="{9D8B030D-6E8A-4147-A177-3AD203B41FA5}">
                      <a16:colId xmlns:a16="http://schemas.microsoft.com/office/drawing/2014/main" val="20003"/>
                    </a:ext>
                  </a:extLst>
                </a:gridCol>
              </a:tblGrid>
              <a:tr h="200025">
                <a:tc>
                  <a:txBody>
                    <a:bodyPr/>
                    <a:lstStyle/>
                    <a:p>
                      <a:pPr marL="0" marR="0" algn="ctr">
                        <a:lnSpc>
                          <a:spcPct val="150000"/>
                        </a:lnSpc>
                        <a:spcBef>
                          <a:spcPts val="0"/>
                        </a:spcBef>
                        <a:spcAft>
                          <a:spcPts val="0"/>
                        </a:spcAft>
                      </a:pPr>
                      <a:r>
                        <a:rPr lang="id-ID" sz="1200" b="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Jabatan</a:t>
                      </a:r>
                      <a:endPar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marL="0" marR="0" algn="ctr">
                        <a:lnSpc>
                          <a:spcPct val="150000"/>
                        </a:lnSpc>
                        <a:spcBef>
                          <a:spcPts val="0"/>
                        </a:spcBef>
                        <a:spcAft>
                          <a:spcPts val="0"/>
                        </a:spcAft>
                      </a:pPr>
                      <a:r>
                        <a:rPr lang="id-ID" sz="1200" b="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Jumlah Hari</a:t>
                      </a:r>
                      <a:endPar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marL="0" marR="0" algn="ctr">
                        <a:lnSpc>
                          <a:spcPct val="150000"/>
                        </a:lnSpc>
                        <a:spcBef>
                          <a:spcPts val="0"/>
                        </a:spcBef>
                        <a:spcAft>
                          <a:spcPts val="0"/>
                        </a:spcAft>
                      </a:pPr>
                      <a:r>
                        <a:rPr lang="id-ID" sz="1200" b="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Biaya Per Hari</a:t>
                      </a:r>
                      <a:endPar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marL="0" marR="0" algn="ctr">
                        <a:lnSpc>
                          <a:spcPct val="150000"/>
                        </a:lnSpc>
                        <a:spcBef>
                          <a:spcPts val="0"/>
                        </a:spcBef>
                        <a:spcAft>
                          <a:spcPts val="0"/>
                        </a:spcAft>
                      </a:pPr>
                      <a:r>
                        <a:rPr lang="id-ID" sz="1200" b="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Sub Total</a:t>
                      </a:r>
                      <a:endPar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10000"/>
                  </a:ext>
                </a:extLst>
              </a:tr>
              <a:tr h="200025">
                <a:tc>
                  <a:txBody>
                    <a:bodyPr/>
                    <a:lstStyle/>
                    <a:p>
                      <a:pPr marL="0" marR="0" algn="l">
                        <a:lnSpc>
                          <a:spcPct val="150000"/>
                        </a:lnSpc>
                        <a:spcBef>
                          <a:spcPts val="0"/>
                        </a:spcBef>
                        <a:spcAft>
                          <a:spcPts val="0"/>
                        </a:spcAft>
                      </a:pPr>
                      <a:r>
                        <a:rPr lang="id-ID"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Project Manager</a:t>
                      </a:r>
                      <a:endPar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50000"/>
                        </a:lnSpc>
                        <a:spcBef>
                          <a:spcPts val="0"/>
                        </a:spcBef>
                        <a:spcAft>
                          <a:spcPts val="0"/>
                        </a:spcAft>
                      </a:pPr>
                      <a:r>
                        <a:rPr lang="id-ID"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22</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50000"/>
                        </a:lnSpc>
                        <a:spcBef>
                          <a:spcPts val="0"/>
                        </a:spcBef>
                        <a:spcAft>
                          <a:spcPts val="0"/>
                        </a:spcAft>
                      </a:pPr>
                      <a:r>
                        <a:rPr lang="id-ID"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Rp 1.000.000</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50000"/>
                        </a:lnSpc>
                        <a:spcBef>
                          <a:spcPts val="0"/>
                        </a:spcBef>
                        <a:spcAft>
                          <a:spcPts val="0"/>
                        </a:spcAft>
                      </a:pPr>
                      <a:r>
                        <a:rPr lang="id-ID"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Rp 22.000.000</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00025">
                <a:tc>
                  <a:txBody>
                    <a:bodyPr/>
                    <a:lstStyle/>
                    <a:p>
                      <a:pPr marL="0" marR="0" algn="l">
                        <a:lnSpc>
                          <a:spcPct val="150000"/>
                        </a:lnSpc>
                        <a:spcBef>
                          <a:spcPts val="0"/>
                        </a:spcBef>
                        <a:spcAft>
                          <a:spcPts val="0"/>
                        </a:spcAft>
                      </a:pPr>
                      <a:r>
                        <a:rPr lang="id-ID"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UX Research</a:t>
                      </a:r>
                      <a:endPar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50000"/>
                        </a:lnSpc>
                        <a:spcBef>
                          <a:spcPts val="0"/>
                        </a:spcBef>
                        <a:spcAft>
                          <a:spcPts val="0"/>
                        </a:spcAft>
                      </a:pPr>
                      <a:r>
                        <a:rPr lang="id-ID"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50000"/>
                        </a:lnSpc>
                        <a:spcBef>
                          <a:spcPts val="0"/>
                        </a:spcBef>
                        <a:spcAft>
                          <a:spcPts val="0"/>
                        </a:spcAft>
                      </a:pPr>
                      <a:r>
                        <a:rPr lang="id-ID"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Rp 875.000</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50000"/>
                        </a:lnSpc>
                        <a:spcBef>
                          <a:spcPts val="0"/>
                        </a:spcBef>
                        <a:spcAft>
                          <a:spcPts val="0"/>
                        </a:spcAft>
                      </a:pPr>
                      <a:r>
                        <a:rPr lang="id-ID"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Rp 7.875.000</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00025">
                <a:tc>
                  <a:txBody>
                    <a:bodyPr/>
                    <a:lstStyle/>
                    <a:p>
                      <a:pPr marL="0" marR="0" algn="l">
                        <a:lnSpc>
                          <a:spcPct val="150000"/>
                        </a:lnSpc>
                        <a:spcBef>
                          <a:spcPts val="0"/>
                        </a:spcBef>
                        <a:spcAft>
                          <a:spcPts val="0"/>
                        </a:spcAft>
                      </a:pPr>
                      <a:r>
                        <a:rPr lang="id-ID"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Business Analyst</a:t>
                      </a:r>
                      <a:endPar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50000"/>
                        </a:lnSpc>
                        <a:spcBef>
                          <a:spcPts val="0"/>
                        </a:spcBef>
                        <a:spcAft>
                          <a:spcPts val="0"/>
                        </a:spcAft>
                      </a:pPr>
                      <a:r>
                        <a:rPr lang="id-ID"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12</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50000"/>
                        </a:lnSpc>
                        <a:spcBef>
                          <a:spcPts val="0"/>
                        </a:spcBef>
                        <a:spcAft>
                          <a:spcPts val="0"/>
                        </a:spcAft>
                      </a:pPr>
                      <a:r>
                        <a:rPr lang="id-ID"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Rp 875.000</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50000"/>
                        </a:lnSpc>
                        <a:spcBef>
                          <a:spcPts val="0"/>
                        </a:spcBef>
                        <a:spcAft>
                          <a:spcPts val="0"/>
                        </a:spcAft>
                      </a:pPr>
                      <a:r>
                        <a:rPr lang="id-ID"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Rp 10.500.000</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00025">
                <a:tc>
                  <a:txBody>
                    <a:bodyPr/>
                    <a:lstStyle/>
                    <a:p>
                      <a:pPr marL="0" marR="0" algn="l">
                        <a:lnSpc>
                          <a:spcPct val="150000"/>
                        </a:lnSpc>
                        <a:spcBef>
                          <a:spcPts val="0"/>
                        </a:spcBef>
                        <a:spcAft>
                          <a:spcPts val="0"/>
                        </a:spcAft>
                      </a:pPr>
                      <a:r>
                        <a:rPr lang="id-ID"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UX Designer</a:t>
                      </a:r>
                      <a:endPar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50000"/>
                        </a:lnSpc>
                        <a:spcBef>
                          <a:spcPts val="0"/>
                        </a:spcBef>
                        <a:spcAft>
                          <a:spcPts val="0"/>
                        </a:spcAft>
                      </a:pPr>
                      <a:r>
                        <a:rPr lang="id-ID"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50000"/>
                        </a:lnSpc>
                        <a:spcBef>
                          <a:spcPts val="0"/>
                        </a:spcBef>
                        <a:spcAft>
                          <a:spcPts val="0"/>
                        </a:spcAft>
                      </a:pPr>
                      <a:r>
                        <a:rPr lang="id-ID"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Rp 875.000</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50000"/>
                        </a:lnSpc>
                        <a:spcBef>
                          <a:spcPts val="0"/>
                        </a:spcBef>
                        <a:spcAft>
                          <a:spcPts val="0"/>
                        </a:spcAft>
                      </a:pPr>
                      <a:r>
                        <a:rPr lang="id-ID"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Rp 3.500.000</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00025">
                <a:tc>
                  <a:txBody>
                    <a:bodyPr/>
                    <a:lstStyle/>
                    <a:p>
                      <a:pPr marL="0" marR="0" algn="l">
                        <a:lnSpc>
                          <a:spcPct val="150000"/>
                        </a:lnSpc>
                        <a:spcBef>
                          <a:spcPts val="0"/>
                        </a:spcBef>
                        <a:spcAft>
                          <a:spcPts val="0"/>
                        </a:spcAft>
                      </a:pPr>
                      <a:r>
                        <a:rPr lang="id-ID"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UI Designer</a:t>
                      </a:r>
                      <a:endPar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50000"/>
                        </a:lnSpc>
                        <a:spcBef>
                          <a:spcPts val="0"/>
                        </a:spcBef>
                        <a:spcAft>
                          <a:spcPts val="0"/>
                        </a:spcAft>
                      </a:pPr>
                      <a:r>
                        <a:rPr lang="id-ID"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50000"/>
                        </a:lnSpc>
                        <a:spcBef>
                          <a:spcPts val="0"/>
                        </a:spcBef>
                        <a:spcAft>
                          <a:spcPts val="0"/>
                        </a:spcAft>
                      </a:pPr>
                      <a:r>
                        <a:rPr lang="id-ID"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Rp 700.000</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50000"/>
                        </a:lnSpc>
                        <a:spcBef>
                          <a:spcPts val="0"/>
                        </a:spcBef>
                        <a:spcAft>
                          <a:spcPts val="0"/>
                        </a:spcAft>
                      </a:pPr>
                      <a:r>
                        <a:rPr lang="id-ID"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Rp 2.800.000</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14023">
                <a:tc gridSpan="3">
                  <a:txBody>
                    <a:bodyPr/>
                    <a:lstStyle/>
                    <a:p>
                      <a:pPr marL="0" marR="0" algn="l">
                        <a:lnSpc>
                          <a:spcPct val="150000"/>
                        </a:lnSpc>
                        <a:spcBef>
                          <a:spcPts val="0"/>
                        </a:spcBef>
                        <a:spcAft>
                          <a:spcPts val="0"/>
                        </a:spcAft>
                      </a:pPr>
                      <a:r>
                        <a:rPr lang="id-ID" sz="1200" b="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Total Biaya Gaji</a:t>
                      </a:r>
                      <a:endPar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marL="0" marR="0" algn="r">
                        <a:lnSpc>
                          <a:spcPct val="150000"/>
                        </a:lnSpc>
                        <a:spcBef>
                          <a:spcPts val="0"/>
                        </a:spcBef>
                        <a:spcAft>
                          <a:spcPts val="0"/>
                        </a:spcAft>
                      </a:pPr>
                      <a:r>
                        <a:rPr lang="id-ID" sz="12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Rp 46.675.000</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328226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42523" y="863029"/>
            <a:ext cx="3663182" cy="338554"/>
          </a:xfrm>
          <a:prstGeom prst="rect">
            <a:avLst/>
          </a:prstGeom>
        </p:spPr>
        <p:txBody>
          <a:bodyPr wrap="none">
            <a:spAutoFit/>
          </a:bodyPr>
          <a:lstStyle/>
          <a:p>
            <a:r>
              <a:rPr lang="en-US" sz="1600" b="1" dirty="0" err="1">
                <a:latin typeface="Times New Roman" panose="02020603050405020304" pitchFamily="18" charset="0"/>
                <a:ea typeface="Calibri" panose="020F0502020204030204" pitchFamily="34" charset="0"/>
              </a:rPr>
              <a:t>Tabel</a:t>
            </a:r>
            <a:r>
              <a:rPr lang="en-US" sz="1600" b="1" dirty="0">
                <a:latin typeface="Times New Roman" panose="02020603050405020304" pitchFamily="18" charset="0"/>
                <a:ea typeface="Calibri" panose="020F0502020204030204" pitchFamily="34" charset="0"/>
              </a:rPr>
              <a:t> </a:t>
            </a:r>
            <a:r>
              <a:rPr lang="en-US" sz="1600" b="1" dirty="0" err="1">
                <a:latin typeface="Times New Roman" panose="02020603050405020304" pitchFamily="18" charset="0"/>
                <a:ea typeface="Calibri" panose="020F0502020204030204" pitchFamily="34" charset="0"/>
              </a:rPr>
              <a:t>Biaya</a:t>
            </a:r>
            <a:r>
              <a:rPr lang="en-US" sz="1600" b="1" dirty="0">
                <a:latin typeface="Times New Roman" panose="02020603050405020304" pitchFamily="18" charset="0"/>
                <a:ea typeface="Calibri" panose="020F0502020204030204" pitchFamily="34" charset="0"/>
              </a:rPr>
              <a:t> </a:t>
            </a:r>
            <a:r>
              <a:rPr lang="en-US" sz="1600" b="1" dirty="0" err="1">
                <a:latin typeface="Times New Roman" panose="02020603050405020304" pitchFamily="18" charset="0"/>
                <a:ea typeface="Calibri" panose="020F0502020204030204" pitchFamily="34" charset="0"/>
              </a:rPr>
              <a:t>Konsumsi</a:t>
            </a:r>
            <a:r>
              <a:rPr lang="en-US" sz="1600" b="1" dirty="0">
                <a:latin typeface="Times New Roman" panose="02020603050405020304" pitchFamily="18" charset="0"/>
                <a:ea typeface="Calibri" panose="020F0502020204030204" pitchFamily="34" charset="0"/>
              </a:rPr>
              <a:t> </a:t>
            </a:r>
            <a:r>
              <a:rPr lang="en-US" sz="1600" b="1" dirty="0" err="1">
                <a:latin typeface="Times New Roman" panose="02020603050405020304" pitchFamily="18" charset="0"/>
                <a:ea typeface="Calibri" panose="020F0502020204030204" pitchFamily="34" charset="0"/>
              </a:rPr>
              <a:t>dan</a:t>
            </a:r>
            <a:r>
              <a:rPr lang="en-US" sz="1600" b="1" dirty="0">
                <a:latin typeface="Times New Roman" panose="02020603050405020304" pitchFamily="18" charset="0"/>
                <a:ea typeface="Calibri" panose="020F0502020204030204" pitchFamily="34" charset="0"/>
              </a:rPr>
              <a:t> </a:t>
            </a:r>
            <a:r>
              <a:rPr lang="en-US" sz="1600" b="1" dirty="0" err="1">
                <a:latin typeface="Times New Roman" panose="02020603050405020304" pitchFamily="18" charset="0"/>
                <a:ea typeface="Calibri" panose="020F0502020204030204" pitchFamily="34" charset="0"/>
              </a:rPr>
              <a:t>Wawancara</a:t>
            </a:r>
            <a:endParaRPr lang="en-US" sz="1600" b="1" dirty="0"/>
          </a:p>
        </p:txBody>
      </p:sp>
      <p:graphicFrame>
        <p:nvGraphicFramePr>
          <p:cNvPr id="5" name="Table 4"/>
          <p:cNvGraphicFramePr>
            <a:graphicFrameLocks noGrp="1"/>
          </p:cNvGraphicFramePr>
          <p:nvPr>
            <p:extLst>
              <p:ext uri="{D42A27DB-BD31-4B8C-83A1-F6EECF244321}">
                <p14:modId xmlns:p14="http://schemas.microsoft.com/office/powerpoint/2010/main" val="3064339086"/>
              </p:ext>
            </p:extLst>
          </p:nvPr>
        </p:nvGraphicFramePr>
        <p:xfrm>
          <a:off x="450207" y="1592749"/>
          <a:ext cx="8412916" cy="965708"/>
        </p:xfrm>
        <a:graphic>
          <a:graphicData uri="http://schemas.openxmlformats.org/drawingml/2006/table">
            <a:tbl>
              <a:tblPr firstRow="1" firstCol="1" bandRow="1"/>
              <a:tblGrid>
                <a:gridCol w="2303083">
                  <a:extLst>
                    <a:ext uri="{9D8B030D-6E8A-4147-A177-3AD203B41FA5}">
                      <a16:colId xmlns:a16="http://schemas.microsoft.com/office/drawing/2014/main" val="20000"/>
                    </a:ext>
                  </a:extLst>
                </a:gridCol>
                <a:gridCol w="2550522">
                  <a:extLst>
                    <a:ext uri="{9D8B030D-6E8A-4147-A177-3AD203B41FA5}">
                      <a16:colId xmlns:a16="http://schemas.microsoft.com/office/drawing/2014/main" val="20001"/>
                    </a:ext>
                  </a:extLst>
                </a:gridCol>
                <a:gridCol w="1579801">
                  <a:extLst>
                    <a:ext uri="{9D8B030D-6E8A-4147-A177-3AD203B41FA5}">
                      <a16:colId xmlns:a16="http://schemas.microsoft.com/office/drawing/2014/main" val="20002"/>
                    </a:ext>
                  </a:extLst>
                </a:gridCol>
                <a:gridCol w="1979510">
                  <a:extLst>
                    <a:ext uri="{9D8B030D-6E8A-4147-A177-3AD203B41FA5}">
                      <a16:colId xmlns:a16="http://schemas.microsoft.com/office/drawing/2014/main" val="20003"/>
                    </a:ext>
                  </a:extLst>
                </a:gridCol>
              </a:tblGrid>
              <a:tr h="200025">
                <a:tc>
                  <a:txBody>
                    <a:bodyPr/>
                    <a:lstStyle/>
                    <a:p>
                      <a:pPr marL="0" marR="0" algn="ctr">
                        <a:lnSpc>
                          <a:spcPct val="150000"/>
                        </a:lnSpc>
                        <a:spcBef>
                          <a:spcPts val="0"/>
                        </a:spcBef>
                        <a:spcAft>
                          <a:spcPts val="0"/>
                        </a:spcAft>
                      </a:pPr>
                      <a:r>
                        <a:rPr lang="id-ID" sz="12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Keterangan</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marL="0" marR="0" algn="ctr">
                        <a:lnSpc>
                          <a:spcPct val="150000"/>
                        </a:lnSpc>
                        <a:spcBef>
                          <a:spcPts val="0"/>
                        </a:spcBef>
                        <a:spcAft>
                          <a:spcPts val="0"/>
                        </a:spcAft>
                      </a:pPr>
                      <a:r>
                        <a:rPr lang="id-ID" sz="1200" b="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Biaya</a:t>
                      </a:r>
                      <a:endPar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marL="0" marR="0" algn="ctr">
                        <a:lnSpc>
                          <a:spcPct val="150000"/>
                        </a:lnSpc>
                        <a:spcBef>
                          <a:spcPts val="0"/>
                        </a:spcBef>
                        <a:spcAft>
                          <a:spcPts val="0"/>
                        </a:spcAft>
                      </a:pPr>
                      <a:r>
                        <a:rPr lang="id-ID" sz="1200" b="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Hari</a:t>
                      </a:r>
                      <a:endPar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marL="0" marR="0" algn="ctr">
                        <a:lnSpc>
                          <a:spcPct val="150000"/>
                        </a:lnSpc>
                        <a:spcBef>
                          <a:spcPts val="0"/>
                        </a:spcBef>
                        <a:spcAft>
                          <a:spcPts val="0"/>
                        </a:spcAft>
                      </a:pPr>
                      <a:r>
                        <a:rPr lang="id-ID" sz="1200" b="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Sub Total</a:t>
                      </a:r>
                      <a:endPar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10000"/>
                  </a:ext>
                </a:extLst>
              </a:tr>
              <a:tr h="200025">
                <a:tc>
                  <a:txBody>
                    <a:bodyPr/>
                    <a:lstStyle/>
                    <a:p>
                      <a:pPr marL="0" marR="0" algn="l">
                        <a:lnSpc>
                          <a:spcPct val="150000"/>
                        </a:lnSpc>
                        <a:spcBef>
                          <a:spcPts val="0"/>
                        </a:spcBef>
                        <a:spcAft>
                          <a:spcPts val="0"/>
                        </a:spcAft>
                      </a:pPr>
                      <a:r>
                        <a:rPr lang="id-ID"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Biaya Konsumsi</a:t>
                      </a:r>
                      <a:endPar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50000"/>
                        </a:lnSpc>
                        <a:spcBef>
                          <a:spcPts val="0"/>
                        </a:spcBef>
                        <a:spcAft>
                          <a:spcPts val="0"/>
                        </a:spcAft>
                      </a:pPr>
                      <a:r>
                        <a:rPr lang="en-US" sz="12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Rp</a:t>
                      </a: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150.000</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50000"/>
                        </a:lnSpc>
                        <a:spcBef>
                          <a:spcPts val="0"/>
                        </a:spcBef>
                        <a:spcAft>
                          <a:spcPts val="0"/>
                        </a:spcAft>
                      </a:pPr>
                      <a:r>
                        <a:rPr lang="id-ID"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22</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50000"/>
                        </a:lnSpc>
                        <a:spcBef>
                          <a:spcPts val="0"/>
                        </a:spcBef>
                        <a:spcAft>
                          <a:spcPts val="0"/>
                        </a:spcAft>
                      </a:pPr>
                      <a:r>
                        <a:rPr lang="id-ID"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Rp 3.300.000</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00025">
                <a:tc>
                  <a:txBody>
                    <a:bodyPr/>
                    <a:lstStyle/>
                    <a:p>
                      <a:pPr marL="0" marR="0" algn="l">
                        <a:lnSpc>
                          <a:spcPct val="150000"/>
                        </a:lnSpc>
                        <a:spcBef>
                          <a:spcPts val="0"/>
                        </a:spcBef>
                        <a:spcAft>
                          <a:spcPts val="0"/>
                        </a:spcAft>
                      </a:pPr>
                      <a:r>
                        <a:rPr lang="id-ID"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Biaya Wawancara</a:t>
                      </a:r>
                      <a:endPar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50000"/>
                        </a:lnSpc>
                        <a:spcBef>
                          <a:spcPts val="0"/>
                        </a:spcBef>
                        <a:spcAft>
                          <a:spcPts val="0"/>
                        </a:spcAft>
                      </a:pPr>
                      <a:r>
                        <a:rPr lang="en-US" sz="12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Rp</a:t>
                      </a: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100.000</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50000"/>
                        </a:lnSpc>
                        <a:spcBef>
                          <a:spcPts val="0"/>
                        </a:spcBef>
                        <a:spcAft>
                          <a:spcPts val="0"/>
                        </a:spcAft>
                      </a:pPr>
                      <a:r>
                        <a:rPr lang="id-ID"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50000"/>
                        </a:lnSpc>
                        <a:spcBef>
                          <a:spcPts val="0"/>
                        </a:spcBef>
                        <a:spcAft>
                          <a:spcPts val="0"/>
                        </a:spcAft>
                      </a:pPr>
                      <a:r>
                        <a:rPr lang="id-ID"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Rp 100.000</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00025">
                <a:tc gridSpan="3">
                  <a:txBody>
                    <a:bodyPr/>
                    <a:lstStyle/>
                    <a:p>
                      <a:pPr marL="0" marR="0" algn="l">
                        <a:lnSpc>
                          <a:spcPct val="150000"/>
                        </a:lnSpc>
                        <a:spcBef>
                          <a:spcPts val="0"/>
                        </a:spcBef>
                        <a:spcAft>
                          <a:spcPts val="0"/>
                        </a:spcAft>
                      </a:pPr>
                      <a:r>
                        <a:rPr lang="id-ID" sz="1200" b="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Total Biaya</a:t>
                      </a:r>
                      <a:endPar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marL="0" marR="0" algn="r">
                        <a:lnSpc>
                          <a:spcPct val="150000"/>
                        </a:lnSpc>
                        <a:spcBef>
                          <a:spcPts val="0"/>
                        </a:spcBef>
                        <a:spcAft>
                          <a:spcPts val="0"/>
                        </a:spcAft>
                      </a:pPr>
                      <a:r>
                        <a:rPr lang="id-ID" sz="12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Rp 3.400.000</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7" name="Rectangle 6"/>
          <p:cNvSpPr/>
          <p:nvPr/>
        </p:nvSpPr>
        <p:spPr>
          <a:xfrm>
            <a:off x="342523" y="3327774"/>
            <a:ext cx="7311724" cy="1200329"/>
          </a:xfrm>
          <a:prstGeom prst="rect">
            <a:avLst/>
          </a:prstGeom>
        </p:spPr>
        <p:txBody>
          <a:bodyPr wrap="square">
            <a:spAutoFit/>
          </a:bodyPr>
          <a:lstStyle/>
          <a:p>
            <a:pPr algn="just">
              <a:lnSpc>
                <a:spcPct val="150000"/>
              </a:lnSpc>
            </a:pPr>
            <a:r>
              <a:rPr lang="en-US" sz="1600" kern="100" dirty="0">
                <a:latin typeface="Times New Roman" panose="02020603050405020304" pitchFamily="18" charset="0"/>
                <a:ea typeface="Calibri" panose="020F0502020204030204" pitchFamily="34" charset="0"/>
                <a:cs typeface="Times New Roman" panose="02020603050405020304" pitchFamily="18" charset="0"/>
              </a:rPr>
              <a:t>Total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Biaya</a:t>
            </a:r>
            <a:r>
              <a:rPr lang="en-US" sz="1600" b="1" kern="100" dirty="0">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Projek</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 Total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Biaya</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Gaji</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Tim + Total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Biaya</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Konsumsi</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dan</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Wawancara</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en-US" sz="1600" kern="100" dirty="0">
                <a:latin typeface="Times New Roman" panose="02020603050405020304" pitchFamily="18" charset="0"/>
                <a:ea typeface="Calibri" panose="020F0502020204030204" pitchFamily="34" charset="0"/>
                <a:cs typeface="Times New Roman" panose="02020603050405020304" pitchFamily="18" charset="0"/>
              </a:rPr>
              <a:t>Total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Biaya</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Projek</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 </a:t>
            </a:r>
            <a:r>
              <a:rPr lang="id-ID" sz="1600" b="1" dirty="0">
                <a:latin typeface="Times New Roman" panose="02020603050405020304" pitchFamily="18" charset="0"/>
                <a:ea typeface="Times New Roman" panose="02020603050405020304" pitchFamily="18" charset="0"/>
                <a:cs typeface="Times New Roman" panose="02020603050405020304" pitchFamily="18" charset="0"/>
              </a:rPr>
              <a:t>Rp 46.675.000 </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r>
              <a:rPr lang="id-ID" sz="1600" b="1" dirty="0">
                <a:latin typeface="Times New Roman" panose="02020603050405020304" pitchFamily="18" charset="0"/>
                <a:ea typeface="Times New Roman" panose="02020603050405020304" pitchFamily="18" charset="0"/>
                <a:cs typeface="Times New Roman" panose="02020603050405020304" pitchFamily="18" charset="0"/>
              </a:rPr>
              <a:t>Rp 3.400.000</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en-US" sz="1600" kern="100" dirty="0">
                <a:latin typeface="Times New Roman" panose="02020603050405020304" pitchFamily="18" charset="0"/>
                <a:ea typeface="Calibri" panose="020F0502020204030204" pitchFamily="34" charset="0"/>
                <a:cs typeface="Times New Roman" panose="02020603050405020304" pitchFamily="18" charset="0"/>
              </a:rPr>
              <a:t>Total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Biaya</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Projek</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 </a:t>
            </a:r>
            <a:r>
              <a:rPr lang="id-ID" sz="1600" b="1" dirty="0">
                <a:latin typeface="Times New Roman" panose="02020603050405020304" pitchFamily="18" charset="0"/>
                <a:ea typeface="Times New Roman" panose="02020603050405020304" pitchFamily="18" charset="0"/>
                <a:cs typeface="Times New Roman" panose="02020603050405020304" pitchFamily="18" charset="0"/>
              </a:rPr>
              <a:t>Rp 50.075.000</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Title 1">
            <a:extLst>
              <a:ext uri="{FF2B5EF4-FFF2-40B4-BE49-F238E27FC236}">
                <a16:creationId xmlns:a16="http://schemas.microsoft.com/office/drawing/2014/main" id="{729A2315-5554-77FE-C75F-2DE227498A5A}"/>
              </a:ext>
            </a:extLst>
          </p:cNvPr>
          <p:cNvSpPr>
            <a:spLocks noGrp="1"/>
          </p:cNvSpPr>
          <p:nvPr>
            <p:ph type="title"/>
          </p:nvPr>
        </p:nvSpPr>
        <p:spPr>
          <a:xfrm>
            <a:off x="301426" y="50800"/>
            <a:ext cx="8520600" cy="523982"/>
          </a:xfrm>
        </p:spPr>
        <p:txBody>
          <a:bodyPr/>
          <a:lstStyle/>
          <a:p>
            <a:pPr>
              <a:lnSpc>
                <a:spcPct val="150000"/>
              </a:lnSpc>
            </a:pPr>
            <a:br>
              <a:rPr lang="en-US"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r>
              <a:rPr lang="id-ID"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Anggaran</a:t>
            </a:r>
            <a:br>
              <a:rPr lang="en-US"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endParaRPr lang="en-US" dirty="0"/>
          </a:p>
        </p:txBody>
      </p:sp>
    </p:spTree>
    <p:extLst>
      <p:ext uri="{BB962C8B-B14F-4D97-AF65-F5344CB8AC3E}">
        <p14:creationId xmlns:p14="http://schemas.microsoft.com/office/powerpoint/2010/main" val="699274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974" y="0"/>
            <a:ext cx="8520600" cy="554804"/>
          </a:xfrm>
        </p:spPr>
        <p:txBody>
          <a:bodyPr/>
          <a:lstStyle/>
          <a:p>
            <a:pPr>
              <a:lnSpc>
                <a:spcPct val="150000"/>
              </a:lnSpc>
            </a:pPr>
            <a:b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BEP (Break Even Point)</a:t>
            </a:r>
            <a:b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endParaRPr lang="en-US" sz="3000" dirty="0"/>
          </a:p>
        </p:txBody>
      </p:sp>
      <mc:AlternateContent xmlns:mc="http://schemas.openxmlformats.org/markup-compatibility/2006" xmlns:a14="http://schemas.microsoft.com/office/drawing/2010/main">
        <mc:Choice Requires="a14">
          <p:sp>
            <p:nvSpPr>
              <p:cNvPr id="4" name="Rectangle 3"/>
              <p:cNvSpPr/>
              <p:nvPr/>
            </p:nvSpPr>
            <p:spPr>
              <a:xfrm>
                <a:off x="321974" y="645952"/>
                <a:ext cx="8595995" cy="4661212"/>
              </a:xfrm>
              <a:prstGeom prst="rect">
                <a:avLst/>
              </a:prstGeom>
            </p:spPr>
            <p:txBody>
              <a:bodyPr wrap="square">
                <a:spAutoFit/>
              </a:bodyPr>
              <a:lstStyle/>
              <a:p>
                <a:pPr algn="just"/>
                <a:r>
                  <a:rPr lang="en-US" sz="1600" dirty="0">
                    <a:latin typeface="Times New Roman" panose="02020603050405020304" pitchFamily="18" charset="0"/>
                    <a:ea typeface="Times New Roman" panose="02020603050405020304" pitchFamily="18" charset="0"/>
                    <a:cs typeface="Times New Roman" panose="02020603050405020304" pitchFamily="18" charset="0"/>
                  </a:rPr>
                  <a:t>P</a:t>
                </a:r>
                <a:r>
                  <a:rPr lang="id-ID" sz="1600" dirty="0">
                    <a:latin typeface="Times New Roman" panose="02020603050405020304" pitchFamily="18" charset="0"/>
                    <a:ea typeface="Times New Roman" panose="02020603050405020304" pitchFamily="18" charset="0"/>
                    <a:cs typeface="Times New Roman" panose="02020603050405020304" pitchFamily="18" charset="0"/>
                  </a:rPr>
                  <a:t>royek pengembangan aplikasi “Absen Jalan Universitas Pamulang”, BEP adalah titik di mana</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id-ID" sz="1600" dirty="0">
                    <a:latin typeface="Times New Roman" panose="02020603050405020304" pitchFamily="18" charset="0"/>
                    <a:ea typeface="Times New Roman" panose="02020603050405020304" pitchFamily="18" charset="0"/>
                    <a:cs typeface="Times New Roman" panose="02020603050405020304" pitchFamily="18" charset="0"/>
                  </a:rPr>
                  <a:t>pendapatan yang diperoleh dari biaya pendaftaran setiap mahasiswa yang melakukan absen jalan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id-ID" sz="1600" dirty="0">
                    <a:latin typeface="Times New Roman" panose="02020603050405020304" pitchFamily="18" charset="0"/>
                    <a:ea typeface="Times New Roman" panose="02020603050405020304" pitchFamily="18" charset="0"/>
                    <a:cs typeface="Times New Roman" panose="02020603050405020304" pitchFamily="18" charset="0"/>
                  </a:rPr>
                  <a:t>cukup untuk menutupi total biaya proyek.</a:t>
                </a:r>
                <a:endParaRPr lang="en-US" sz="1600" dirty="0">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buFont typeface="+mj-lt"/>
                  <a:buAutoNum type="arabicPeriod"/>
                </a:pPr>
                <a:r>
                  <a:rPr lang="id-ID" sz="1600" dirty="0">
                    <a:latin typeface="Times New Roman" panose="02020603050405020304" pitchFamily="18" charset="0"/>
                    <a:ea typeface="Times New Roman" panose="02020603050405020304" pitchFamily="18" charset="0"/>
                    <a:cs typeface="Times New Roman" panose="02020603050405020304" pitchFamily="18" charset="0"/>
                  </a:rPr>
                  <a:t>Hitung Pendapatan per Bulan:</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id-ID" sz="1600" dirty="0">
                    <a:latin typeface="Times New Roman" panose="02020603050405020304" pitchFamily="18" charset="0"/>
                    <a:ea typeface="Times New Roman" panose="02020603050405020304" pitchFamily="18" charset="0"/>
                    <a:cs typeface="Times New Roman" panose="02020603050405020304" pitchFamily="18" charset="0"/>
                  </a:rPr>
                  <a:t>Harga jual per mahasiswa</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absen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jalan</a:t>
                </a:r>
                <a:r>
                  <a:rPr lang="id-ID" sz="1600" dirty="0">
                    <a:latin typeface="Times New Roman" panose="02020603050405020304" pitchFamily="18" charset="0"/>
                    <a:ea typeface="Times New Roman" panose="02020603050405020304" pitchFamily="18" charset="0"/>
                    <a:cs typeface="Times New Roman" panose="02020603050405020304" pitchFamily="18" charset="0"/>
                  </a:rPr>
                  <a:t>: Rp 10.000</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id-ID" sz="1600" dirty="0">
                    <a:latin typeface="Times New Roman" panose="02020603050405020304" pitchFamily="18" charset="0"/>
                    <a:ea typeface="Times New Roman" panose="02020603050405020304" pitchFamily="18" charset="0"/>
                    <a:cs typeface="Times New Roman" panose="02020603050405020304" pitchFamily="18" charset="0"/>
                  </a:rPr>
                  <a:t>Perkiraan absen jalan dalam satu bulan: 100 - 200 absen jalan</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id-ID" sz="1600" dirty="0">
                    <a:latin typeface="Times New Roman" panose="02020603050405020304" pitchFamily="18" charset="0"/>
                    <a:ea typeface="Times New Roman" panose="02020603050405020304" pitchFamily="18" charset="0"/>
                    <a:cs typeface="Times New Roman" panose="02020603050405020304" pitchFamily="18" charset="0"/>
                  </a:rPr>
                  <a:t>Pendapatan per bulan = </a:t>
                </a:r>
                <a14:m>
                  <m:oMath xmlns:m="http://schemas.openxmlformats.org/officeDocument/2006/math">
                    <m:f>
                      <m:f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fPr>
                      <m:num>
                        <m:r>
                          <m:rPr>
                            <m:sty m:val="p"/>
                          </m:rPr>
                          <a:rPr lang="id-ID" sz="1600">
                            <a:latin typeface="Cambria Math" panose="02040503050406030204" pitchFamily="18" charset="0"/>
                            <a:ea typeface="Times New Roman" panose="02020603050405020304" pitchFamily="18" charset="0"/>
                            <a:cs typeface="Times New Roman" panose="02020603050405020304" pitchFamily="18" charset="0"/>
                          </a:rPr>
                          <m:t>Harga</m:t>
                        </m:r>
                        <m:r>
                          <a:rPr lang="id-ID" sz="160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600">
                            <a:latin typeface="Cambria Math" panose="02040503050406030204" pitchFamily="18" charset="0"/>
                            <a:ea typeface="Times New Roman" panose="02020603050405020304" pitchFamily="18" charset="0"/>
                            <a:cs typeface="Times New Roman" panose="02020603050405020304" pitchFamily="18" charset="0"/>
                          </a:rPr>
                          <m:t>J</m:t>
                        </m:r>
                        <m:r>
                          <m:rPr>
                            <m:sty m:val="p"/>
                          </m:rPr>
                          <a:rPr lang="id-ID" sz="1600">
                            <a:latin typeface="Cambria Math" panose="02040503050406030204" pitchFamily="18" charset="0"/>
                            <a:ea typeface="Times New Roman" panose="02020603050405020304" pitchFamily="18" charset="0"/>
                            <a:cs typeface="Times New Roman" panose="02020603050405020304" pitchFamily="18" charset="0"/>
                          </a:rPr>
                          <m:t>ual</m:t>
                        </m:r>
                        <m:r>
                          <a:rPr lang="id-ID" sz="160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id-ID" sz="1600">
                            <a:latin typeface="Cambria Math" panose="02040503050406030204" pitchFamily="18" charset="0"/>
                            <a:ea typeface="Times New Roman" panose="02020603050405020304" pitchFamily="18" charset="0"/>
                            <a:cs typeface="Times New Roman" panose="02020603050405020304" pitchFamily="18" charset="0"/>
                          </a:rPr>
                          <m:t>x</m:t>
                        </m:r>
                        <m:r>
                          <a:rPr lang="id-ID" sz="160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600">
                            <a:latin typeface="Cambria Math" panose="02040503050406030204" pitchFamily="18" charset="0"/>
                            <a:ea typeface="Times New Roman" panose="02020603050405020304" pitchFamily="18" charset="0"/>
                            <a:cs typeface="Times New Roman" panose="02020603050405020304" pitchFamily="18" charset="0"/>
                          </a:rPr>
                          <m:t>Min</m:t>
                        </m:r>
                        <m:r>
                          <a:rPr lang="en-US" sz="1600">
                            <a:latin typeface="Cambria Math" panose="02040503050406030204" pitchFamily="18" charset="0"/>
                            <a:ea typeface="Times New Roman" panose="02020603050405020304" pitchFamily="18" charset="0"/>
                            <a:cs typeface="Times New Roman" panose="02020603050405020304" pitchFamily="18" charset="0"/>
                          </a:rPr>
                          <m:t> + </m:t>
                        </m:r>
                        <m:r>
                          <m:rPr>
                            <m:sty m:val="p"/>
                          </m:rPr>
                          <a:rPr lang="id-ID" sz="1600">
                            <a:latin typeface="Cambria Math" panose="02040503050406030204" pitchFamily="18" charset="0"/>
                            <a:ea typeface="Times New Roman" panose="02020603050405020304" pitchFamily="18" charset="0"/>
                            <a:cs typeface="Times New Roman" panose="02020603050405020304" pitchFamily="18" charset="0"/>
                          </a:rPr>
                          <m:t>Harga</m:t>
                        </m:r>
                        <m:r>
                          <a:rPr lang="id-ID" sz="160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600">
                            <a:latin typeface="Cambria Math" panose="02040503050406030204" pitchFamily="18" charset="0"/>
                            <a:ea typeface="Times New Roman" panose="02020603050405020304" pitchFamily="18" charset="0"/>
                            <a:cs typeface="Times New Roman" panose="02020603050405020304" pitchFamily="18" charset="0"/>
                          </a:rPr>
                          <m:t>J</m:t>
                        </m:r>
                        <m:r>
                          <m:rPr>
                            <m:sty m:val="p"/>
                          </m:rPr>
                          <a:rPr lang="id-ID" sz="1600">
                            <a:latin typeface="Cambria Math" panose="02040503050406030204" pitchFamily="18" charset="0"/>
                            <a:ea typeface="Times New Roman" panose="02020603050405020304" pitchFamily="18" charset="0"/>
                            <a:cs typeface="Times New Roman" panose="02020603050405020304" pitchFamily="18" charset="0"/>
                          </a:rPr>
                          <m:t>ual</m:t>
                        </m:r>
                        <m:r>
                          <a:rPr lang="id-ID" sz="160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id-ID" sz="1600">
                            <a:latin typeface="Cambria Math" panose="02040503050406030204" pitchFamily="18" charset="0"/>
                            <a:ea typeface="Times New Roman" panose="02020603050405020304" pitchFamily="18" charset="0"/>
                            <a:cs typeface="Times New Roman" panose="02020603050405020304" pitchFamily="18" charset="0"/>
                          </a:rPr>
                          <m:t>x</m:t>
                        </m:r>
                        <m:r>
                          <a:rPr lang="id-ID" sz="160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600">
                            <a:latin typeface="Cambria Math" panose="02040503050406030204" pitchFamily="18" charset="0"/>
                            <a:ea typeface="Times New Roman" panose="02020603050405020304" pitchFamily="18" charset="0"/>
                            <a:cs typeface="Times New Roman" panose="02020603050405020304" pitchFamily="18" charset="0"/>
                          </a:rPr>
                          <m:t>Max</m:t>
                        </m:r>
                      </m:num>
                      <m:den>
                        <m:r>
                          <a:rPr lang="id-ID" sz="1600" i="1">
                            <a:latin typeface="Cambria Math" panose="02040503050406030204" pitchFamily="18" charset="0"/>
                            <a:ea typeface="Times New Roman" panose="02020603050405020304" pitchFamily="18" charset="0"/>
                            <a:cs typeface="Times New Roman" panose="02020603050405020304" pitchFamily="18" charset="0"/>
                          </a:rPr>
                          <m:t>2</m:t>
                        </m:r>
                      </m:den>
                    </m:f>
                  </m:oMath>
                </a14:m>
                <a:endParaRPr lang="en-US" sz="1600" dirty="0">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id-ID" sz="1600" dirty="0">
                    <a:latin typeface="Times New Roman" panose="02020603050405020304" pitchFamily="18" charset="0"/>
                    <a:ea typeface="Times New Roman" panose="02020603050405020304" pitchFamily="18" charset="0"/>
                    <a:cs typeface="Times New Roman" panose="02020603050405020304" pitchFamily="18" charset="0"/>
                  </a:rPr>
                  <a:t>Pendapatan per bulan = </a:t>
                </a:r>
                <a14:m>
                  <m:oMath xmlns:m="http://schemas.openxmlformats.org/officeDocument/2006/math">
                    <m:f>
                      <m:f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fPr>
                      <m:num>
                        <m:r>
                          <a:rPr lang="id-ID" sz="1600">
                            <a:latin typeface="Cambria Math" panose="02040503050406030204" pitchFamily="18" charset="0"/>
                            <a:ea typeface="Times New Roman" panose="02020603050405020304" pitchFamily="18" charset="0"/>
                            <a:cs typeface="Times New Roman" panose="02020603050405020304" pitchFamily="18" charset="0"/>
                          </a:rPr>
                          <m:t>10.000 </m:t>
                        </m:r>
                        <m:r>
                          <m:rPr>
                            <m:sty m:val="p"/>
                          </m:rPr>
                          <a:rPr lang="id-ID" sz="1600">
                            <a:latin typeface="Cambria Math" panose="02040503050406030204" pitchFamily="18" charset="0"/>
                            <a:ea typeface="Times New Roman" panose="02020603050405020304" pitchFamily="18" charset="0"/>
                            <a:cs typeface="Times New Roman" panose="02020603050405020304" pitchFamily="18" charset="0"/>
                          </a:rPr>
                          <m:t>x</m:t>
                        </m:r>
                        <m:r>
                          <a:rPr lang="id-ID" sz="1600">
                            <a:latin typeface="Cambria Math" panose="02040503050406030204" pitchFamily="18" charset="0"/>
                            <a:ea typeface="Times New Roman" panose="02020603050405020304" pitchFamily="18" charset="0"/>
                            <a:cs typeface="Times New Roman" panose="02020603050405020304" pitchFamily="18" charset="0"/>
                          </a:rPr>
                          <m:t> 100 + 10.000 </m:t>
                        </m:r>
                        <m:r>
                          <m:rPr>
                            <m:sty m:val="p"/>
                          </m:rPr>
                          <a:rPr lang="id-ID" sz="1600">
                            <a:latin typeface="Cambria Math" panose="02040503050406030204" pitchFamily="18" charset="0"/>
                            <a:ea typeface="Times New Roman" panose="02020603050405020304" pitchFamily="18" charset="0"/>
                            <a:cs typeface="Times New Roman" panose="02020603050405020304" pitchFamily="18" charset="0"/>
                          </a:rPr>
                          <m:t>x</m:t>
                        </m:r>
                        <m:r>
                          <a:rPr lang="id-ID" sz="1600">
                            <a:latin typeface="Cambria Math" panose="02040503050406030204" pitchFamily="18" charset="0"/>
                            <a:ea typeface="Times New Roman" panose="02020603050405020304" pitchFamily="18" charset="0"/>
                            <a:cs typeface="Times New Roman" panose="02020603050405020304" pitchFamily="18" charset="0"/>
                          </a:rPr>
                          <m:t> 200</m:t>
                        </m:r>
                      </m:num>
                      <m:den>
                        <m:r>
                          <a:rPr lang="id-ID" sz="1600" i="1">
                            <a:latin typeface="Cambria Math" panose="02040503050406030204" pitchFamily="18" charset="0"/>
                            <a:ea typeface="Times New Roman" panose="02020603050405020304" pitchFamily="18" charset="0"/>
                            <a:cs typeface="Times New Roman" panose="02020603050405020304" pitchFamily="18" charset="0"/>
                          </a:rPr>
                          <m:t>2</m:t>
                        </m:r>
                      </m:den>
                    </m:f>
                  </m:oMath>
                </a14:m>
                <a:endParaRPr lang="en-US" sz="1600" dirty="0">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id-ID" sz="1600" dirty="0">
                    <a:latin typeface="Times New Roman" panose="02020603050405020304" pitchFamily="18" charset="0"/>
                    <a:ea typeface="Times New Roman" panose="02020603050405020304" pitchFamily="18" charset="0"/>
                    <a:cs typeface="Times New Roman" panose="02020603050405020304" pitchFamily="18" charset="0"/>
                  </a:rPr>
                  <a:t>Pendapatan per bulan = </a:t>
                </a:r>
                <a14:m>
                  <m:oMath xmlns:m="http://schemas.openxmlformats.org/officeDocument/2006/math">
                    <m:f>
                      <m:f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fPr>
                      <m:num>
                        <m:r>
                          <a:rPr lang="id-ID" sz="1600">
                            <a:latin typeface="Cambria Math" panose="02040503050406030204" pitchFamily="18" charset="0"/>
                            <a:ea typeface="Times New Roman" panose="02020603050405020304" pitchFamily="18" charset="0"/>
                            <a:cs typeface="Times New Roman" panose="02020603050405020304" pitchFamily="18" charset="0"/>
                          </a:rPr>
                          <m:t>1.000.000 + 2.000.000</m:t>
                        </m:r>
                      </m:num>
                      <m:den>
                        <m:r>
                          <a:rPr lang="id-ID" sz="1600" i="1">
                            <a:latin typeface="Cambria Math" panose="02040503050406030204" pitchFamily="18" charset="0"/>
                            <a:ea typeface="Times New Roman" panose="02020603050405020304" pitchFamily="18" charset="0"/>
                            <a:cs typeface="Times New Roman" panose="02020603050405020304" pitchFamily="18" charset="0"/>
                          </a:rPr>
                          <m:t>2</m:t>
                        </m:r>
                      </m:den>
                    </m:f>
                  </m:oMath>
                </a14:m>
                <a:endParaRPr lang="en-US" sz="1600" dirty="0">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id-ID" sz="1600" dirty="0">
                    <a:latin typeface="Times New Roman" panose="02020603050405020304" pitchFamily="18" charset="0"/>
                    <a:ea typeface="Times New Roman" panose="02020603050405020304" pitchFamily="18" charset="0"/>
                    <a:cs typeface="Times New Roman" panose="02020603050405020304" pitchFamily="18" charset="0"/>
                  </a:rPr>
                  <a:t>Pendapatan per bulan = </a:t>
                </a:r>
                <a14:m>
                  <m:oMath xmlns:m="http://schemas.openxmlformats.org/officeDocument/2006/math">
                    <m:f>
                      <m:f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fPr>
                      <m:num>
                        <m:r>
                          <a:rPr lang="id-ID" sz="1600">
                            <a:latin typeface="Cambria Math" panose="02040503050406030204" pitchFamily="18" charset="0"/>
                            <a:ea typeface="Times New Roman" panose="02020603050405020304" pitchFamily="18" charset="0"/>
                            <a:cs typeface="Times New Roman" panose="02020603050405020304" pitchFamily="18" charset="0"/>
                          </a:rPr>
                          <m:t>3.000.000</m:t>
                        </m:r>
                      </m:num>
                      <m:den>
                        <m:r>
                          <a:rPr lang="id-ID" sz="1600" i="1">
                            <a:latin typeface="Cambria Math" panose="02040503050406030204" pitchFamily="18" charset="0"/>
                            <a:ea typeface="Times New Roman" panose="02020603050405020304" pitchFamily="18" charset="0"/>
                            <a:cs typeface="Times New Roman" panose="02020603050405020304" pitchFamily="18" charset="0"/>
                          </a:rPr>
                          <m:t>2</m:t>
                        </m:r>
                      </m:den>
                    </m:f>
                  </m:oMath>
                </a14:m>
                <a:endParaRPr lang="en-US" sz="1600" dirty="0">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id-ID" sz="1600" dirty="0">
                    <a:latin typeface="Times New Roman" panose="02020603050405020304" pitchFamily="18" charset="0"/>
                    <a:ea typeface="Times New Roman" panose="02020603050405020304" pitchFamily="18" charset="0"/>
                    <a:cs typeface="Times New Roman" panose="02020603050405020304" pitchFamily="18" charset="0"/>
                  </a:rPr>
                  <a:t>Pendapatan per bulan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 1.500.000</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321974" y="645952"/>
                <a:ext cx="8595995" cy="4661212"/>
              </a:xfrm>
              <a:prstGeom prst="rect">
                <a:avLst/>
              </a:prstGeom>
              <a:blipFill rotWithShape="0">
                <a:blip r:embed="rId2"/>
                <a:stretch>
                  <a:fillRect l="-426" t="-392" r="-355"/>
                </a:stretch>
              </a:blipFill>
            </p:spPr>
            <p:txBody>
              <a:bodyPr/>
              <a:lstStyle/>
              <a:p>
                <a:r>
                  <a:rPr lang="en-US">
                    <a:noFill/>
                  </a:rPr>
                  <a:t> </a:t>
                </a:r>
              </a:p>
            </p:txBody>
          </p:sp>
        </mc:Fallback>
      </mc:AlternateContent>
    </p:spTree>
    <p:extLst>
      <p:ext uri="{BB962C8B-B14F-4D97-AF65-F5344CB8AC3E}">
        <p14:creationId xmlns:p14="http://schemas.microsoft.com/office/powerpoint/2010/main" val="1566022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974" y="0"/>
            <a:ext cx="8520600" cy="688369"/>
          </a:xfrm>
        </p:spPr>
        <p:txBody>
          <a:bodyPr/>
          <a:lstStyle/>
          <a:p>
            <a:b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BEP (Break Even Point)</a:t>
            </a:r>
            <a:b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endParaRPr lang="en-US" dirty="0"/>
          </a:p>
        </p:txBody>
      </p:sp>
      <mc:AlternateContent xmlns:mc="http://schemas.openxmlformats.org/markup-compatibility/2006">
        <mc:Choice xmlns:a14="http://schemas.microsoft.com/office/drawing/2010/main" Requires="a14">
          <p:sp>
            <p:nvSpPr>
              <p:cNvPr id="4" name="Rectangle 3"/>
              <p:cNvSpPr/>
              <p:nvPr/>
            </p:nvSpPr>
            <p:spPr>
              <a:xfrm>
                <a:off x="321974" y="1279040"/>
                <a:ext cx="4085639" cy="3222549"/>
              </a:xfrm>
              <a:prstGeom prst="rect">
                <a:avLst/>
              </a:prstGeom>
            </p:spPr>
            <p:txBody>
              <a:bodyPr wrap="square">
                <a:spAutoFit/>
              </a:bodyPr>
              <a:lstStyle/>
              <a:p>
                <a:pPr marL="342900" lvl="0" indent="-342900" algn="just">
                  <a:lnSpc>
                    <a:spcPct val="150000"/>
                  </a:lnSpc>
                  <a:buFont typeface="+mj-lt"/>
                  <a:buAutoNum type="arabicPeriod" startAt="2"/>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Hitung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jumlah</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bulan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untuk</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mencapai</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BEP:</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50000"/>
                  </a:lnSpc>
                  <a:buFont typeface="Symbol" panose="05050102010706020507" pitchFamily="18" charset="2"/>
                  <a:buChar char=""/>
                </a:pPr>
                <a:r>
                  <a:rPr lang="id-ID" sz="1600" dirty="0">
                    <a:latin typeface="Times New Roman" panose="02020603050405020304" pitchFamily="18" charset="0"/>
                    <a:ea typeface="Times New Roman" panose="02020603050405020304" pitchFamily="18" charset="0"/>
                    <a:cs typeface="Times New Roman" panose="02020603050405020304" pitchFamily="18" charset="0"/>
                  </a:rPr>
                  <a:t>Bulan untuk BEP = </a:t>
                </a:r>
                <a14:m>
                  <m:oMath xmlns:m="http://schemas.openxmlformats.org/officeDocument/2006/math">
                    <m:f>
                      <m:f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fPr>
                      <m:num>
                        <m:r>
                          <m:rPr>
                            <m:nor/>
                          </m:rPr>
                          <a:rPr lang="en-US" sz="1600" kern="100" dirty="0">
                            <a:latin typeface="Cambria Math" panose="02040503050406030204" pitchFamily="18" charset="0"/>
                            <a:ea typeface="Cambria Math" panose="02040503050406030204" pitchFamily="18" charset="0"/>
                            <a:cs typeface="Times New Roman" panose="02020603050405020304" pitchFamily="18" charset="0"/>
                          </a:rPr>
                          <m:t>Total</m:t>
                        </m:r>
                        <m:r>
                          <m:rPr>
                            <m:nor/>
                          </m:rPr>
                          <a:rPr lang="en-US" sz="1600" kern="100" dirty="0">
                            <a:latin typeface="Cambria Math" panose="02040503050406030204" pitchFamily="18" charset="0"/>
                            <a:ea typeface="Cambria Math" panose="02040503050406030204" pitchFamily="18" charset="0"/>
                            <a:cs typeface="Times New Roman" panose="02020603050405020304" pitchFamily="18" charset="0"/>
                          </a:rPr>
                          <m:t> </m:t>
                        </m:r>
                        <m:r>
                          <m:rPr>
                            <m:nor/>
                          </m:rPr>
                          <a:rPr lang="en-US" sz="1600" kern="100" dirty="0">
                            <a:latin typeface="Cambria Math" panose="02040503050406030204" pitchFamily="18" charset="0"/>
                            <a:ea typeface="Cambria Math" panose="02040503050406030204" pitchFamily="18" charset="0"/>
                            <a:cs typeface="Times New Roman" panose="02020603050405020304" pitchFamily="18" charset="0"/>
                          </a:rPr>
                          <m:t>Biaya</m:t>
                        </m:r>
                        <m:r>
                          <m:rPr>
                            <m:nor/>
                          </m:rPr>
                          <a:rPr lang="en-US" sz="1600" kern="100" dirty="0">
                            <a:latin typeface="Cambria Math" panose="02040503050406030204" pitchFamily="18" charset="0"/>
                            <a:ea typeface="Cambria Math" panose="02040503050406030204" pitchFamily="18" charset="0"/>
                            <a:cs typeface="Times New Roman" panose="02020603050405020304" pitchFamily="18" charset="0"/>
                          </a:rPr>
                          <m:t> </m:t>
                        </m:r>
                        <m:r>
                          <m:rPr>
                            <m:nor/>
                          </m:rPr>
                          <a:rPr lang="en-US" sz="1600" kern="100" dirty="0">
                            <a:latin typeface="Cambria Math" panose="02040503050406030204" pitchFamily="18" charset="0"/>
                            <a:ea typeface="Cambria Math" panose="02040503050406030204" pitchFamily="18" charset="0"/>
                            <a:cs typeface="Times New Roman" panose="02020603050405020304" pitchFamily="18" charset="0"/>
                          </a:rPr>
                          <m:t>Projek</m:t>
                        </m:r>
                      </m:num>
                      <m:den>
                        <m:r>
                          <m:rPr>
                            <m:sty m:val="p"/>
                          </m:rP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Pendapatan</m:t>
                        </m:r>
                        <m: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Per</m:t>
                        </m:r>
                        <m: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600" b="0" i="0" smtClean="0">
                            <a:latin typeface="Cambria Math" panose="02040503050406030204" pitchFamily="18" charset="0"/>
                            <a:ea typeface="Times New Roman" panose="02020603050405020304" pitchFamily="18" charset="0"/>
                            <a:cs typeface="Times New Roman" panose="02020603050405020304" pitchFamily="18" charset="0"/>
                          </a:rPr>
                          <m:t>Bulan</m:t>
                        </m:r>
                      </m:den>
                    </m:f>
                  </m:oMath>
                </a14:m>
                <a:endParaRPr lang="en-US" sz="1600" dirty="0">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id-ID" sz="1600" dirty="0">
                    <a:latin typeface="Times New Roman" panose="02020603050405020304" pitchFamily="18" charset="0"/>
                    <a:ea typeface="Times New Roman" panose="02020603050405020304" pitchFamily="18" charset="0"/>
                    <a:cs typeface="Times New Roman" panose="02020603050405020304" pitchFamily="18" charset="0"/>
                  </a:rPr>
                  <a:t>Bulan untuk BEP = </a:t>
                </a:r>
                <a14:m>
                  <m:oMath xmlns:m="http://schemas.openxmlformats.org/officeDocument/2006/math">
                    <m:f>
                      <m:f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fPr>
                      <m:num>
                        <m:r>
                          <a:rPr lang="id-ID" sz="1600" i="1">
                            <a:latin typeface="Cambria Math" panose="02040503050406030204" pitchFamily="18" charset="0"/>
                            <a:ea typeface="Times New Roman" panose="02020603050405020304" pitchFamily="18" charset="0"/>
                            <a:cs typeface="Times New Roman" panose="02020603050405020304" pitchFamily="18" charset="0"/>
                          </a:rPr>
                          <m:t>50.075.000</m:t>
                        </m:r>
                      </m:num>
                      <m:den>
                        <m:r>
                          <a:rPr lang="en-US" sz="1600">
                            <a:latin typeface="Cambria Math" panose="02040503050406030204" pitchFamily="18" charset="0"/>
                            <a:ea typeface="Times New Roman" panose="02020603050405020304" pitchFamily="18" charset="0"/>
                            <a:cs typeface="Times New Roman" panose="02020603050405020304" pitchFamily="18" charset="0"/>
                          </a:rPr>
                          <m:t>1.500.000</m:t>
                        </m:r>
                      </m:den>
                    </m:f>
                  </m:oMath>
                </a14:m>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id-ID" sz="1600" dirty="0">
                    <a:latin typeface="Times New Roman" panose="02020603050405020304" pitchFamily="18" charset="0"/>
                    <a:ea typeface="Times New Roman" panose="02020603050405020304" pitchFamily="18" charset="0"/>
                    <a:cs typeface="Times New Roman" panose="02020603050405020304" pitchFamily="18" charset="0"/>
                  </a:rPr>
                  <a:t>Bulan untuk BEP = </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33,38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Bulan</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Tahun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untuk</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BEP = </a:t>
                </a:r>
                <a14:m>
                  <m:oMath xmlns:m="http://schemas.openxmlformats.org/officeDocument/2006/math">
                    <m:f>
                      <m:f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600">
                            <a:latin typeface="Cambria Math" panose="02040503050406030204" pitchFamily="18" charset="0"/>
                            <a:ea typeface="Times New Roman" panose="02020603050405020304" pitchFamily="18" charset="0"/>
                            <a:cs typeface="Times New Roman" panose="02020603050405020304" pitchFamily="18" charset="0"/>
                          </a:rPr>
                          <m:t>33,38</m:t>
                        </m:r>
                      </m:num>
                      <m:den>
                        <m:r>
                          <a:rPr lang="en-US" sz="1600">
                            <a:latin typeface="Cambria Math" panose="02040503050406030204" pitchFamily="18" charset="0"/>
                            <a:ea typeface="Times New Roman" panose="02020603050405020304" pitchFamily="18" charset="0"/>
                            <a:cs typeface="Times New Roman" panose="02020603050405020304" pitchFamily="18" charset="0"/>
                          </a:rPr>
                          <m:t>12</m:t>
                        </m:r>
                      </m:den>
                    </m:f>
                  </m:oMath>
                </a14:m>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Tahun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untuk</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BEP = 2,78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Tahun</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a:p>
                <a:pPr marL="228600" algn="just">
                  <a:lnSpc>
                    <a:spcPct val="150000"/>
                  </a:lnSpc>
                </a:pP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Jadi</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Sekitar</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ea typeface="Times New Roman" panose="02020603050405020304" pitchFamily="18" charset="0"/>
                    <a:cs typeface="Times New Roman" panose="02020603050405020304" pitchFamily="18" charset="0"/>
                  </a:rPr>
                  <a:t>3 </a:t>
                </a:r>
                <a:r>
                  <a:rPr lang="en-US" sz="1600" b="1" dirty="0" err="1">
                    <a:latin typeface="Times New Roman" panose="02020603050405020304" pitchFamily="18" charset="0"/>
                    <a:ea typeface="Times New Roman" panose="02020603050405020304" pitchFamily="18" charset="0"/>
                    <a:cs typeface="Times New Roman" panose="02020603050405020304" pitchFamily="18" charset="0"/>
                  </a:rPr>
                  <a:t>Tahun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untuk</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mencapai</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BEP</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p:txBody>
          </p:sp>
        </mc:Choice>
        <mc:Fallback>
          <p:sp>
            <p:nvSpPr>
              <p:cNvPr id="4" name="Rectangle 3"/>
              <p:cNvSpPr>
                <a:spLocks noRot="1" noChangeAspect="1" noMove="1" noResize="1" noEditPoints="1" noAdjustHandles="1" noChangeArrowheads="1" noChangeShapeType="1" noTextEdit="1"/>
              </p:cNvSpPr>
              <p:nvPr/>
            </p:nvSpPr>
            <p:spPr>
              <a:xfrm>
                <a:off x="321974" y="1279040"/>
                <a:ext cx="4085639" cy="3222549"/>
              </a:xfrm>
              <a:prstGeom prst="rect">
                <a:avLst/>
              </a:prstGeom>
              <a:blipFill>
                <a:blip r:embed="rId2"/>
                <a:stretch>
                  <a:fillRect l="-896" b="-1705"/>
                </a:stretch>
              </a:blipFill>
            </p:spPr>
            <p:txBody>
              <a:bodyPr/>
              <a:lstStyle/>
              <a:p>
                <a:r>
                  <a:rPr lang="id-ID">
                    <a:noFill/>
                  </a:rPr>
                  <a:t> </a:t>
                </a:r>
              </a:p>
            </p:txBody>
          </p:sp>
        </mc:Fallback>
      </mc:AlternateContent>
    </p:spTree>
    <p:extLst>
      <p:ext uri="{BB962C8B-B14F-4D97-AF65-F5344CB8AC3E}">
        <p14:creationId xmlns:p14="http://schemas.microsoft.com/office/powerpoint/2010/main" val="39869033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878" y="0"/>
            <a:ext cx="8520600" cy="503434"/>
          </a:xfrm>
        </p:spPr>
        <p:txBody>
          <a:bodyPr/>
          <a:lstStyle/>
          <a:p>
            <a:pPr>
              <a:lnSpc>
                <a:spcPct val="150000"/>
              </a:lnSpc>
            </a:pPr>
            <a:b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Design Process (Ideate)</a:t>
            </a:r>
            <a:b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endParaRPr lang="en-US" sz="3000" dirty="0"/>
          </a:p>
        </p:txBody>
      </p:sp>
      <p:sp>
        <p:nvSpPr>
          <p:cNvPr id="4" name="Rectangle 3"/>
          <p:cNvSpPr/>
          <p:nvPr/>
        </p:nvSpPr>
        <p:spPr>
          <a:xfrm>
            <a:off x="280878" y="503434"/>
            <a:ext cx="8520600" cy="584775"/>
          </a:xfrm>
          <a:prstGeom prst="rect">
            <a:avLst/>
          </a:prstGeom>
        </p:spPr>
        <p:txBody>
          <a:bodyPr wrap="square">
            <a:spAutoFit/>
          </a:bodyPr>
          <a:lstStyle/>
          <a:p>
            <a:pPr algn="just"/>
            <a:r>
              <a:rPr lang="en-US" sz="1600" dirty="0">
                <a:latin typeface="Times New Roman" panose="02020603050405020304" pitchFamily="18" charset="0"/>
                <a:ea typeface="Calibri" panose="020F0502020204030204" pitchFamily="34" charset="0"/>
              </a:rPr>
              <a:t>Kami </a:t>
            </a:r>
            <a:r>
              <a:rPr lang="en-US" sz="1600" dirty="0" err="1">
                <a:latin typeface="Times New Roman" panose="02020603050405020304" pitchFamily="18" charset="0"/>
                <a:ea typeface="Calibri" panose="020F0502020204030204" pitchFamily="34" charset="0"/>
              </a:rPr>
              <a:t>membuat</a:t>
            </a:r>
            <a:r>
              <a:rPr lang="en-US" sz="1600" dirty="0">
                <a:latin typeface="Times New Roman" panose="02020603050405020304" pitchFamily="18" charset="0"/>
                <a:ea typeface="Calibri" panose="020F0502020204030204" pitchFamily="34" charset="0"/>
              </a:rPr>
              <a:t> user flow </a:t>
            </a:r>
            <a:r>
              <a:rPr lang="en-US" sz="1600" dirty="0" err="1">
                <a:latin typeface="Times New Roman" panose="02020603050405020304" pitchFamily="18" charset="0"/>
                <a:ea typeface="Calibri" panose="020F0502020204030204" pitchFamily="34" charset="0"/>
              </a:rPr>
              <a:t>untuk</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menggambarkan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alur</a:t>
            </a:r>
            <a:r>
              <a:rPr lang="en-US" sz="1600" dirty="0">
                <a:latin typeface="Times New Roman" panose="02020603050405020304" pitchFamily="18" charset="0"/>
                <a:ea typeface="Calibri" panose="020F0502020204030204" pitchFamily="34" charset="0"/>
              </a:rPr>
              <a:t> yang </a:t>
            </a:r>
            <a:r>
              <a:rPr lang="en-US" sz="1600" dirty="0" err="1">
                <a:latin typeface="Times New Roman" panose="02020603050405020304" pitchFamily="18" charset="0"/>
                <a:ea typeface="Calibri" panose="020F0502020204030204" pitchFamily="34" charset="0"/>
              </a:rPr>
              <a:t>harus</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diselesaikan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pengguna</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untuk</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melakukan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absen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jalan</a:t>
            </a:r>
            <a:r>
              <a:rPr lang="en-US" sz="1600" dirty="0">
                <a:latin typeface="Times New Roman" panose="02020603050405020304" pitchFamily="18" charset="0"/>
                <a:ea typeface="Calibri" panose="020F0502020204030204" pitchFamily="34" charset="0"/>
              </a:rPr>
              <a:t>. </a:t>
            </a:r>
            <a:endParaRPr lang="en-US" sz="1800" dirty="0"/>
          </a:p>
        </p:txBody>
      </p:sp>
      <p:sp>
        <p:nvSpPr>
          <p:cNvPr id="6" name="Rectangle 5"/>
          <p:cNvSpPr/>
          <p:nvPr/>
        </p:nvSpPr>
        <p:spPr>
          <a:xfrm>
            <a:off x="280878" y="1298023"/>
            <a:ext cx="1392176" cy="369332"/>
          </a:xfrm>
          <a:prstGeom prst="rect">
            <a:avLst/>
          </a:prstGeom>
        </p:spPr>
        <p:txBody>
          <a:bodyPr wrap="none">
            <a:spAutoFit/>
          </a:bodyPr>
          <a:lstStyle/>
          <a:p>
            <a:pPr algn="just">
              <a:lnSpc>
                <a:spcPct val="150000"/>
              </a:lnSpc>
            </a:pPr>
            <a:r>
              <a:rPr lang="en-US" sz="1200" b="1" kern="100" dirty="0">
                <a:latin typeface="Times New Roman" panose="02020603050405020304" pitchFamily="18" charset="0"/>
                <a:ea typeface="游ゴシック Light" panose="020B0300000000000000" pitchFamily="34" charset="-128"/>
                <a:cs typeface="Times New Roman" panose="02020603050405020304" pitchFamily="18" charset="0"/>
              </a:rPr>
              <a:t>User Flow – Login</a:t>
            </a:r>
          </a:p>
        </p:txBody>
      </p:sp>
      <p:pic>
        <p:nvPicPr>
          <p:cNvPr id="7" name="Picture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9925" y="1805250"/>
            <a:ext cx="7958996" cy="2818121"/>
          </a:xfrm>
          <a:prstGeom prst="rect">
            <a:avLst/>
          </a:prstGeom>
          <a:noFill/>
          <a:ln>
            <a:noFill/>
          </a:ln>
        </p:spPr>
      </p:pic>
    </p:spTree>
    <p:extLst>
      <p:ext uri="{BB962C8B-B14F-4D97-AF65-F5344CB8AC3E}">
        <p14:creationId xmlns:p14="http://schemas.microsoft.com/office/powerpoint/2010/main" val="4052916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1530" y="946298"/>
            <a:ext cx="1547923" cy="841800"/>
          </a:xfrm>
        </p:spPr>
        <p:txBody>
          <a:bodyPr/>
          <a:lstStyle/>
          <a:p>
            <a:r>
              <a:rPr lang="en-US" sz="3000" b="1" dirty="0">
                <a:latin typeface="Times New Roman" panose="02020603050405020304" pitchFamily="18" charset="0"/>
                <a:cs typeface="Times New Roman" panose="02020603050405020304" pitchFamily="18" charset="0"/>
              </a:rPr>
              <a:t>Author</a:t>
            </a:r>
          </a:p>
        </p:txBody>
      </p:sp>
      <p:graphicFrame>
        <p:nvGraphicFramePr>
          <p:cNvPr id="6" name="Table 5"/>
          <p:cNvGraphicFramePr>
            <a:graphicFrameLocks noGrp="1"/>
          </p:cNvGraphicFramePr>
          <p:nvPr>
            <p:extLst>
              <p:ext uri="{D42A27DB-BD31-4B8C-83A1-F6EECF244321}">
                <p14:modId xmlns:p14="http://schemas.microsoft.com/office/powerpoint/2010/main" val="2866739012"/>
              </p:ext>
            </p:extLst>
          </p:nvPr>
        </p:nvGraphicFramePr>
        <p:xfrm>
          <a:off x="1892181" y="1843020"/>
          <a:ext cx="5359637" cy="1816602"/>
        </p:xfrm>
        <a:graphic>
          <a:graphicData uri="http://schemas.openxmlformats.org/drawingml/2006/table">
            <a:tbl>
              <a:tblPr firstRow="1" firstCol="1" bandRow="1"/>
              <a:tblGrid>
                <a:gridCol w="2980005">
                  <a:extLst>
                    <a:ext uri="{9D8B030D-6E8A-4147-A177-3AD203B41FA5}">
                      <a16:colId xmlns:a16="http://schemas.microsoft.com/office/drawing/2014/main" val="20000"/>
                    </a:ext>
                  </a:extLst>
                </a:gridCol>
                <a:gridCol w="2379632">
                  <a:extLst>
                    <a:ext uri="{9D8B030D-6E8A-4147-A177-3AD203B41FA5}">
                      <a16:colId xmlns:a16="http://schemas.microsoft.com/office/drawing/2014/main" val="20001"/>
                    </a:ext>
                  </a:extLst>
                </a:gridCol>
              </a:tblGrid>
              <a:tr h="302767">
                <a:tc>
                  <a:txBody>
                    <a:bodyPr/>
                    <a:lstStyle/>
                    <a:p>
                      <a:pPr marL="0" marR="0" algn="ctr">
                        <a:lnSpc>
                          <a:spcPct val="150000"/>
                        </a:lnSpc>
                        <a:spcBef>
                          <a:spcPts val="0"/>
                        </a:spcBef>
                        <a:spcAft>
                          <a:spcPts val="0"/>
                        </a:spcAft>
                      </a:pPr>
                      <a:r>
                        <a:rPr lang="en-US" sz="1200" b="1"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Nama</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b="1"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Jabatan</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02767">
                <a:tc>
                  <a:txBody>
                    <a:bodyPr/>
                    <a:lstStyle/>
                    <a:p>
                      <a:pPr marL="0" marR="0" algn="l">
                        <a:lnSpc>
                          <a:spcPct val="150000"/>
                        </a:lnSpc>
                        <a:spcBef>
                          <a:spcPts val="0"/>
                        </a:spcBef>
                        <a:spcAft>
                          <a:spcPts val="0"/>
                        </a:spcAft>
                      </a:pPr>
                      <a:r>
                        <a:rPr lang="id-ID"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Andri Firman Saputra</a:t>
                      </a:r>
                      <a:endPar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50000"/>
                        </a:lnSpc>
                        <a:spcBef>
                          <a:spcPts val="0"/>
                        </a:spcBef>
                        <a:spcAft>
                          <a:spcPts val="0"/>
                        </a:spcAft>
                      </a:pPr>
                      <a:r>
                        <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Project Manager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02767">
                <a:tc>
                  <a:txBody>
                    <a:bodyPr/>
                    <a:lstStyle/>
                    <a:p>
                      <a:pPr marL="0" marR="0" algn="l">
                        <a:lnSpc>
                          <a:spcPct val="150000"/>
                        </a:lnSpc>
                        <a:spcBef>
                          <a:spcPts val="0"/>
                        </a:spcBef>
                        <a:spcAft>
                          <a:spcPts val="0"/>
                        </a:spcAft>
                      </a:pPr>
                      <a:r>
                        <a:rPr lang="id-ID"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Muhamad Abdul Murod</a:t>
                      </a:r>
                      <a:endPar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UI Designer</a:t>
                      </a:r>
                      <a:endPar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02767">
                <a:tc>
                  <a:txBody>
                    <a:bodyPr/>
                    <a:lstStyle/>
                    <a:p>
                      <a:pPr marL="0" marR="0" algn="l">
                        <a:lnSpc>
                          <a:spcPct val="150000"/>
                        </a:lnSpc>
                        <a:spcBef>
                          <a:spcPts val="0"/>
                        </a:spcBef>
                        <a:spcAft>
                          <a:spcPts val="0"/>
                        </a:spcAft>
                      </a:pPr>
                      <a:r>
                        <a:rPr lang="id-ID"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Roizza Dema Nurikhwan</a:t>
                      </a:r>
                      <a:endPar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Business </a:t>
                      </a:r>
                      <a:r>
                        <a:rPr lang="id-ID" sz="1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Analyst</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02767">
                <a:tc>
                  <a:txBody>
                    <a:bodyPr/>
                    <a:lstStyle/>
                    <a:p>
                      <a:pPr marL="0" marR="0" algn="l">
                        <a:lnSpc>
                          <a:spcPct val="150000"/>
                        </a:lnSpc>
                        <a:spcBef>
                          <a:spcPts val="0"/>
                        </a:spcBef>
                        <a:spcAft>
                          <a:spcPts val="0"/>
                        </a:spcAft>
                      </a:pPr>
                      <a:r>
                        <a:rPr lang="id-ID"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Tifanny Patriane Andari</a:t>
                      </a:r>
                      <a:endPar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UX Designer</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02767">
                <a:tc>
                  <a:txBody>
                    <a:bodyPr/>
                    <a:lstStyle/>
                    <a:p>
                      <a:pPr marL="0" marR="0" algn="l">
                        <a:lnSpc>
                          <a:spcPct val="150000"/>
                        </a:lnSpc>
                        <a:spcBef>
                          <a:spcPts val="0"/>
                        </a:spcBef>
                        <a:spcAft>
                          <a:spcPts val="0"/>
                        </a:spcAft>
                      </a:pPr>
                      <a:r>
                        <a:rPr lang="id-ID"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Yogi Rizky Pangestu</a:t>
                      </a:r>
                      <a:endPar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UX Research</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49975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472611"/>
          </a:xfrm>
        </p:spPr>
        <p:txBody>
          <a:bodyPr/>
          <a:lstStyle/>
          <a:p>
            <a:pPr>
              <a:lnSpc>
                <a:spcPct val="150000"/>
              </a:lnSpc>
            </a:pPr>
            <a:br>
              <a:rPr lang="en-US"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r>
              <a:rPr lang="en-US"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User Flow – </a:t>
            </a:r>
            <a:r>
              <a:rPr lang="en-US" b="1" kern="100" dirty="0" err="1">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Mahasiswa</a:t>
            </a:r>
            <a:br>
              <a:rPr lang="en-US"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endParaRPr lang="en-US" dirty="0"/>
          </a:p>
        </p:txBody>
      </p:sp>
      <p:pic>
        <p:nvPicPr>
          <p:cNvPr id="5" name="Picture 4">
            <a:extLst>
              <a:ext uri="{FF2B5EF4-FFF2-40B4-BE49-F238E27FC236}">
                <a16:creationId xmlns:a16="http://schemas.microsoft.com/office/drawing/2014/main" id="{EDAD8C2D-D7C4-6A39-C138-A01299AE46A5}"/>
              </a:ext>
            </a:extLst>
          </p:cNvPr>
          <p:cNvPicPr>
            <a:picLocks noChangeAspect="1"/>
          </p:cNvPicPr>
          <p:nvPr/>
        </p:nvPicPr>
        <p:blipFill>
          <a:blip r:embed="rId2"/>
          <a:stretch>
            <a:fillRect/>
          </a:stretch>
        </p:blipFill>
        <p:spPr>
          <a:xfrm>
            <a:off x="0" y="1491086"/>
            <a:ext cx="9144000" cy="2161328"/>
          </a:xfrm>
          <a:prstGeom prst="rect">
            <a:avLst/>
          </a:prstGeom>
        </p:spPr>
      </p:pic>
    </p:spTree>
    <p:extLst>
      <p:ext uri="{BB962C8B-B14F-4D97-AF65-F5344CB8AC3E}">
        <p14:creationId xmlns:p14="http://schemas.microsoft.com/office/powerpoint/2010/main" val="16141324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329" y="0"/>
            <a:ext cx="8520600" cy="493160"/>
          </a:xfrm>
        </p:spPr>
        <p:txBody>
          <a:bodyPr/>
          <a:lstStyle/>
          <a:p>
            <a:pPr>
              <a:lnSpc>
                <a:spcPct val="150000"/>
              </a:lnSpc>
            </a:pPr>
            <a:br>
              <a:rPr lang="en-US"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r>
              <a:rPr lang="en-US"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User Flow – </a:t>
            </a:r>
            <a:r>
              <a:rPr lang="en-US" b="1" kern="100" dirty="0" err="1">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Dosen</a:t>
            </a:r>
            <a:r>
              <a:rPr lang="en-US"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 </a:t>
            </a:r>
            <a:br>
              <a:rPr lang="en-US"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endParaRPr lang="en-US" dirty="0"/>
          </a:p>
        </p:txBody>
      </p:sp>
      <p:pic>
        <p:nvPicPr>
          <p:cNvPr id="5" name="Picture 4">
            <a:extLst>
              <a:ext uri="{FF2B5EF4-FFF2-40B4-BE49-F238E27FC236}">
                <a16:creationId xmlns:a16="http://schemas.microsoft.com/office/drawing/2014/main" id="{F6C0E325-3B0E-0B57-CA29-03320C0DE58C}"/>
              </a:ext>
            </a:extLst>
          </p:cNvPr>
          <p:cNvPicPr>
            <a:picLocks noChangeAspect="1"/>
          </p:cNvPicPr>
          <p:nvPr/>
        </p:nvPicPr>
        <p:blipFill>
          <a:blip r:embed="rId2"/>
          <a:stretch>
            <a:fillRect/>
          </a:stretch>
        </p:blipFill>
        <p:spPr>
          <a:xfrm>
            <a:off x="0" y="1491086"/>
            <a:ext cx="9144000" cy="2161328"/>
          </a:xfrm>
          <a:prstGeom prst="rect">
            <a:avLst/>
          </a:prstGeom>
        </p:spPr>
      </p:pic>
    </p:spTree>
    <p:extLst>
      <p:ext uri="{BB962C8B-B14F-4D97-AF65-F5344CB8AC3E}">
        <p14:creationId xmlns:p14="http://schemas.microsoft.com/office/powerpoint/2010/main" val="9712429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055" y="287081"/>
            <a:ext cx="8520600" cy="421240"/>
          </a:xfrm>
        </p:spPr>
        <p:txBody>
          <a:bodyPr/>
          <a:lstStyle/>
          <a:p>
            <a:pPr>
              <a:lnSpc>
                <a:spcPct val="150000"/>
              </a:lnSpc>
            </a:pPr>
            <a:b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Gambar </a:t>
            </a:r>
            <a:r>
              <a:rPr lang="en-US" sz="3000" b="1" kern="100" dirty="0" err="1">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Rangka</a:t>
            </a:r>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 Mahasiswa</a:t>
            </a:r>
            <a:b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endParaRPr lang="en-US" sz="3000" dirty="0"/>
          </a:p>
        </p:txBody>
      </p:sp>
      <p:sp>
        <p:nvSpPr>
          <p:cNvPr id="4" name="Rectangle 3"/>
          <p:cNvSpPr/>
          <p:nvPr/>
        </p:nvSpPr>
        <p:spPr>
          <a:xfrm>
            <a:off x="2286156" y="844035"/>
            <a:ext cx="4448397" cy="376834"/>
          </a:xfrm>
          <a:prstGeom prst="rect">
            <a:avLst/>
          </a:prstGeom>
        </p:spPr>
        <p:txBody>
          <a:bodyPr wrap="none">
            <a:spAutoFit/>
          </a:bodyPr>
          <a:lstStyle/>
          <a:p>
            <a:pPr algn="just">
              <a:lnSpc>
                <a:spcPct val="150000"/>
              </a:lnSpc>
            </a:pPr>
            <a:r>
              <a:rPr lang="en-US" kern="100" dirty="0" err="1">
                <a:latin typeface="Times New Roman" panose="02020603050405020304" pitchFamily="18" charset="0"/>
                <a:ea typeface="Calibri" panose="020F0502020204030204" pitchFamily="34" charset="0"/>
                <a:cs typeface="Times New Roman" panose="02020603050405020304" pitchFamily="18" charset="0"/>
              </a:rPr>
              <a:t>Membuat</a:t>
            </a:r>
            <a:r>
              <a:rPr lang="en-US" kern="100" dirty="0">
                <a:latin typeface="Times New Roman" panose="02020603050405020304" pitchFamily="18" charset="0"/>
                <a:ea typeface="Calibri" panose="020F0502020204030204" pitchFamily="34" charset="0"/>
                <a:cs typeface="Times New Roman" panose="02020603050405020304" pitchFamily="18" charset="0"/>
              </a:rPr>
              <a:t> crazy’s eight di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atas</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kertas</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berdasarkan</a:t>
            </a:r>
            <a:r>
              <a:rPr lang="en-US" kern="100" dirty="0">
                <a:latin typeface="Times New Roman" panose="02020603050405020304" pitchFamily="18" charset="0"/>
                <a:ea typeface="Calibri" panose="020F0502020204030204" pitchFamily="34" charset="0"/>
                <a:cs typeface="Times New Roman" panose="02020603050405020304" pitchFamily="18" charset="0"/>
              </a:rPr>
              <a:t> user flow</a:t>
            </a:r>
          </a:p>
        </p:txBody>
      </p:sp>
      <p:pic>
        <p:nvPicPr>
          <p:cNvPr id="6" name="Picture 5">
            <a:extLst>
              <a:ext uri="{FF2B5EF4-FFF2-40B4-BE49-F238E27FC236}">
                <a16:creationId xmlns:a16="http://schemas.microsoft.com/office/drawing/2014/main" id="{4D53F9CB-60C8-70C6-438D-E2C14CD1E2B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9272" b="8448"/>
          <a:stretch/>
        </p:blipFill>
        <p:spPr bwMode="auto">
          <a:xfrm>
            <a:off x="1706562" y="1356583"/>
            <a:ext cx="5730875" cy="356933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148510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055" y="287081"/>
            <a:ext cx="8520600" cy="421240"/>
          </a:xfrm>
        </p:spPr>
        <p:txBody>
          <a:bodyPr/>
          <a:lstStyle/>
          <a:p>
            <a:pPr>
              <a:lnSpc>
                <a:spcPct val="150000"/>
              </a:lnSpc>
            </a:pPr>
            <a:b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Gambar </a:t>
            </a:r>
            <a:r>
              <a:rPr lang="en-US" sz="3000" b="1" kern="100" dirty="0" err="1">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Rangka</a:t>
            </a:r>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 Dosen</a:t>
            </a:r>
            <a:b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endParaRPr lang="en-US" sz="3000" dirty="0"/>
          </a:p>
        </p:txBody>
      </p:sp>
      <p:sp>
        <p:nvSpPr>
          <p:cNvPr id="4" name="Rectangle 3"/>
          <p:cNvSpPr/>
          <p:nvPr/>
        </p:nvSpPr>
        <p:spPr>
          <a:xfrm>
            <a:off x="2286156" y="844035"/>
            <a:ext cx="4448397" cy="376834"/>
          </a:xfrm>
          <a:prstGeom prst="rect">
            <a:avLst/>
          </a:prstGeom>
        </p:spPr>
        <p:txBody>
          <a:bodyPr wrap="none">
            <a:spAutoFit/>
          </a:bodyPr>
          <a:lstStyle/>
          <a:p>
            <a:pPr algn="just">
              <a:lnSpc>
                <a:spcPct val="150000"/>
              </a:lnSpc>
            </a:pPr>
            <a:r>
              <a:rPr lang="en-US" kern="100" dirty="0" err="1">
                <a:latin typeface="Times New Roman" panose="02020603050405020304" pitchFamily="18" charset="0"/>
                <a:ea typeface="Calibri" panose="020F0502020204030204" pitchFamily="34" charset="0"/>
                <a:cs typeface="Times New Roman" panose="02020603050405020304" pitchFamily="18" charset="0"/>
              </a:rPr>
              <a:t>Membuat</a:t>
            </a:r>
            <a:r>
              <a:rPr lang="en-US" kern="100" dirty="0">
                <a:latin typeface="Times New Roman" panose="02020603050405020304" pitchFamily="18" charset="0"/>
                <a:ea typeface="Calibri" panose="020F0502020204030204" pitchFamily="34" charset="0"/>
                <a:cs typeface="Times New Roman" panose="02020603050405020304" pitchFamily="18" charset="0"/>
              </a:rPr>
              <a:t> crazy’s eight di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atas</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kertas</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berdasarkan</a:t>
            </a:r>
            <a:r>
              <a:rPr lang="en-US" kern="100" dirty="0">
                <a:latin typeface="Times New Roman" panose="02020603050405020304" pitchFamily="18" charset="0"/>
                <a:ea typeface="Calibri" panose="020F0502020204030204" pitchFamily="34" charset="0"/>
                <a:cs typeface="Times New Roman" panose="02020603050405020304" pitchFamily="18" charset="0"/>
              </a:rPr>
              <a:t> user flow</a:t>
            </a:r>
          </a:p>
        </p:txBody>
      </p:sp>
      <p:pic>
        <p:nvPicPr>
          <p:cNvPr id="3" name="Picture 2">
            <a:extLst>
              <a:ext uri="{FF2B5EF4-FFF2-40B4-BE49-F238E27FC236}">
                <a16:creationId xmlns:a16="http://schemas.microsoft.com/office/drawing/2014/main" id="{855A1D67-D2EC-1710-10DB-20A14DB744A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239" b="16040"/>
          <a:stretch/>
        </p:blipFill>
        <p:spPr bwMode="auto">
          <a:xfrm>
            <a:off x="1706880" y="1356583"/>
            <a:ext cx="5730240" cy="337121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00752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603" y="0"/>
            <a:ext cx="8520600" cy="400692"/>
          </a:xfrm>
        </p:spPr>
        <p:txBody>
          <a:bodyPr/>
          <a:lstStyle/>
          <a:p>
            <a:pPr>
              <a:lnSpc>
                <a:spcPct val="150000"/>
              </a:lnSpc>
            </a:pPr>
            <a:b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Wireframe Design – </a:t>
            </a:r>
            <a:r>
              <a:rPr lang="en-US" sz="3000" b="1" kern="100" dirty="0" err="1">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Mahasiswa</a:t>
            </a:r>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 </a:t>
            </a:r>
            <a:b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endParaRPr lang="en-US" sz="3000" dirty="0"/>
          </a:p>
        </p:txBody>
      </p:sp>
      <p:pic>
        <p:nvPicPr>
          <p:cNvPr id="21" name="Picture 20"/>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0604" y="726401"/>
            <a:ext cx="3222610" cy="1729124"/>
          </a:xfrm>
          <a:prstGeom prst="rect">
            <a:avLst/>
          </a:prstGeom>
          <a:noFill/>
          <a:ln>
            <a:noFill/>
          </a:ln>
        </p:spPr>
      </p:pic>
      <p:sp>
        <p:nvSpPr>
          <p:cNvPr id="6" name="Rectangle 5"/>
          <p:cNvSpPr/>
          <p:nvPr/>
        </p:nvSpPr>
        <p:spPr>
          <a:xfrm>
            <a:off x="1228525" y="2371271"/>
            <a:ext cx="1306768" cy="307777"/>
          </a:xfrm>
          <a:prstGeom prst="rect">
            <a:avLst/>
          </a:prstGeom>
        </p:spPr>
        <p:txBody>
          <a:bodyPr wrap="none">
            <a:spAutoFit/>
          </a:bodyPr>
          <a:lstStyle/>
          <a:p>
            <a:r>
              <a:rPr lang="en-US" dirty="0" err="1">
                <a:latin typeface="Times New Roman" panose="02020603050405020304" pitchFamily="18" charset="0"/>
                <a:ea typeface="Calibri" panose="020F0502020204030204" pitchFamily="34" charset="0"/>
              </a:rPr>
              <a:t>Halaman</a:t>
            </a:r>
            <a:r>
              <a:rPr lang="en-US" dirty="0">
                <a:latin typeface="Times New Roman" panose="02020603050405020304" pitchFamily="18" charset="0"/>
                <a:ea typeface="Calibri" panose="020F0502020204030204" pitchFamily="34" charset="0"/>
              </a:rPr>
              <a:t> Login</a:t>
            </a:r>
            <a:endParaRPr lang="en-US" dirty="0"/>
          </a:p>
        </p:txBody>
      </p:sp>
      <p:pic>
        <p:nvPicPr>
          <p:cNvPr id="23" name="Picture 22"/>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9701" y="698786"/>
            <a:ext cx="3161502" cy="1756739"/>
          </a:xfrm>
          <a:prstGeom prst="rect">
            <a:avLst/>
          </a:prstGeom>
          <a:noFill/>
          <a:ln>
            <a:noFill/>
          </a:ln>
        </p:spPr>
      </p:pic>
      <p:sp>
        <p:nvSpPr>
          <p:cNvPr id="7" name="Rectangle 6"/>
          <p:cNvSpPr/>
          <p:nvPr/>
        </p:nvSpPr>
        <p:spPr>
          <a:xfrm>
            <a:off x="6333449" y="2455525"/>
            <a:ext cx="1754006" cy="307777"/>
          </a:xfrm>
          <a:prstGeom prst="rect">
            <a:avLst/>
          </a:prstGeom>
        </p:spPr>
        <p:txBody>
          <a:bodyPr wrap="none">
            <a:spAutoFit/>
          </a:bodyPr>
          <a:lstStyle/>
          <a:p>
            <a:r>
              <a:rPr lang="en-US" dirty="0" err="1">
                <a:latin typeface="Times New Roman" panose="02020603050405020304" pitchFamily="18" charset="0"/>
                <a:ea typeface="Calibri" panose="020F0502020204030204" pitchFamily="34" charset="0"/>
              </a:rPr>
              <a:t>Halaman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Absen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Jalan</a:t>
            </a:r>
            <a:endParaRPr lang="en-US" dirty="0"/>
          </a:p>
        </p:txBody>
      </p:sp>
      <p:pic>
        <p:nvPicPr>
          <p:cNvPr id="25" name="Picture 24"/>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0603" y="2788446"/>
            <a:ext cx="3222611" cy="1657994"/>
          </a:xfrm>
          <a:prstGeom prst="rect">
            <a:avLst/>
          </a:prstGeom>
          <a:noFill/>
          <a:ln>
            <a:noFill/>
          </a:ln>
        </p:spPr>
      </p:pic>
      <p:sp>
        <p:nvSpPr>
          <p:cNvPr id="8" name="Rectangle 7"/>
          <p:cNvSpPr/>
          <p:nvPr/>
        </p:nvSpPr>
        <p:spPr>
          <a:xfrm>
            <a:off x="812544" y="4423832"/>
            <a:ext cx="2138727" cy="307777"/>
          </a:xfrm>
          <a:prstGeom prst="rect">
            <a:avLst/>
          </a:prstGeom>
        </p:spPr>
        <p:txBody>
          <a:bodyPr wrap="none">
            <a:spAutoFit/>
          </a:bodyPr>
          <a:lstStyle/>
          <a:p>
            <a:r>
              <a:rPr lang="en-US" dirty="0" err="1">
                <a:latin typeface="Times New Roman" panose="02020603050405020304" pitchFamily="18" charset="0"/>
                <a:ea typeface="Calibri" panose="020F0502020204030204" pitchFamily="34" charset="0"/>
              </a:rPr>
              <a:t>Halaman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Buat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Absen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Jalan</a:t>
            </a:r>
            <a:endParaRPr lang="en-US" dirty="0"/>
          </a:p>
        </p:txBody>
      </p:sp>
      <p:pic>
        <p:nvPicPr>
          <p:cNvPr id="27" name="Picture 26"/>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29701" y="2892187"/>
            <a:ext cx="3199200" cy="1531645"/>
          </a:xfrm>
          <a:prstGeom prst="rect">
            <a:avLst/>
          </a:prstGeom>
          <a:noFill/>
          <a:ln>
            <a:noFill/>
          </a:ln>
        </p:spPr>
      </p:pic>
      <p:sp>
        <p:nvSpPr>
          <p:cNvPr id="9" name="Rectangle 8"/>
          <p:cNvSpPr/>
          <p:nvPr/>
        </p:nvSpPr>
        <p:spPr>
          <a:xfrm>
            <a:off x="5827314" y="4366152"/>
            <a:ext cx="2803973" cy="307777"/>
          </a:xfrm>
          <a:prstGeom prst="rect">
            <a:avLst/>
          </a:prstGeom>
        </p:spPr>
        <p:txBody>
          <a:bodyPr wrap="none">
            <a:spAutoFit/>
          </a:bodyPr>
          <a:lstStyle/>
          <a:p>
            <a:r>
              <a:rPr lang="en-US" dirty="0" err="1">
                <a:latin typeface="Times New Roman" panose="02020603050405020304" pitchFamily="18" charset="0"/>
                <a:ea typeface="Calibri" panose="020F0502020204030204" pitchFamily="34" charset="0"/>
              </a:rPr>
              <a:t>Halaman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Tunggu</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Konfirmasi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Dosen</a:t>
            </a:r>
            <a:endParaRPr lang="en-US" dirty="0"/>
          </a:p>
        </p:txBody>
      </p:sp>
    </p:spTree>
    <p:extLst>
      <p:ext uri="{BB962C8B-B14F-4D97-AF65-F5344CB8AC3E}">
        <p14:creationId xmlns:p14="http://schemas.microsoft.com/office/powerpoint/2010/main" val="2600135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329" y="0"/>
            <a:ext cx="8520600" cy="503434"/>
          </a:xfrm>
        </p:spPr>
        <p:txBody>
          <a:bodyPr/>
          <a:lstStyle/>
          <a:p>
            <a:pPr>
              <a:lnSpc>
                <a:spcPct val="150000"/>
              </a:lnSpc>
            </a:pPr>
            <a:b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Wireframe Design – </a:t>
            </a:r>
            <a:r>
              <a:rPr lang="en-US" sz="3000" b="1" kern="100" dirty="0" err="1">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Mahasiswa</a:t>
            </a:r>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 </a:t>
            </a:r>
            <a:b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endParaRPr lang="en-US" sz="3000" dirty="0"/>
          </a:p>
        </p:txBody>
      </p:sp>
      <p:pic>
        <p:nvPicPr>
          <p:cNvPr id="3" name="Picture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0329" y="616451"/>
            <a:ext cx="3181514" cy="1613042"/>
          </a:xfrm>
          <a:prstGeom prst="rect">
            <a:avLst/>
          </a:prstGeom>
          <a:noFill/>
          <a:ln>
            <a:noFill/>
          </a:ln>
        </p:spPr>
      </p:pic>
      <p:sp>
        <p:nvSpPr>
          <p:cNvPr id="4" name="Rectangle 3"/>
          <p:cNvSpPr/>
          <p:nvPr/>
        </p:nvSpPr>
        <p:spPr>
          <a:xfrm>
            <a:off x="750464" y="2188621"/>
            <a:ext cx="2201244" cy="307777"/>
          </a:xfrm>
          <a:prstGeom prst="rect">
            <a:avLst/>
          </a:prstGeom>
        </p:spPr>
        <p:txBody>
          <a:bodyPr wrap="none">
            <a:spAutoFit/>
          </a:bodyPr>
          <a:lstStyle/>
          <a:p>
            <a:r>
              <a:rPr lang="en-US" dirty="0" err="1">
                <a:latin typeface="Times New Roman" panose="02020603050405020304" pitchFamily="18" charset="0"/>
                <a:ea typeface="Calibri" panose="020F0502020204030204" pitchFamily="34" charset="0"/>
              </a:rPr>
              <a:t>Halaman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Kode</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Pembayaran</a:t>
            </a:r>
            <a:endParaRPr lang="en-US" dirty="0"/>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91883" y="616452"/>
            <a:ext cx="3089046" cy="1613042"/>
          </a:xfrm>
          <a:prstGeom prst="rect">
            <a:avLst/>
          </a:prstGeom>
          <a:noFill/>
          <a:ln>
            <a:noFill/>
          </a:ln>
        </p:spPr>
      </p:pic>
      <p:sp>
        <p:nvSpPr>
          <p:cNvPr id="6" name="Rectangle 5"/>
          <p:cNvSpPr/>
          <p:nvPr/>
        </p:nvSpPr>
        <p:spPr>
          <a:xfrm>
            <a:off x="6162233" y="2188621"/>
            <a:ext cx="2148345" cy="307777"/>
          </a:xfrm>
          <a:prstGeom prst="rect">
            <a:avLst/>
          </a:prstGeom>
        </p:spPr>
        <p:txBody>
          <a:bodyPr wrap="none">
            <a:spAutoFit/>
          </a:bodyPr>
          <a:lstStyle/>
          <a:p>
            <a:r>
              <a:rPr lang="en-US" dirty="0" err="1">
                <a:latin typeface="Times New Roman" panose="02020603050405020304" pitchFamily="18" charset="0"/>
                <a:ea typeface="Calibri" panose="020F0502020204030204" pitchFamily="34" charset="0"/>
              </a:rPr>
              <a:t>Halaman</a:t>
            </a:r>
            <a:r>
              <a:rPr lang="en-US" dirty="0">
                <a:latin typeface="Times New Roman" panose="02020603050405020304" pitchFamily="18" charset="0"/>
                <a:ea typeface="Calibri" panose="020F0502020204030204" pitchFamily="34" charset="0"/>
              </a:rPr>
              <a:t> Scan QR </a:t>
            </a:r>
            <a:r>
              <a:rPr lang="en-US" dirty="0" err="1">
                <a:latin typeface="Times New Roman" panose="02020603050405020304" pitchFamily="18" charset="0"/>
                <a:ea typeface="Calibri" panose="020F0502020204030204" pitchFamily="34" charset="0"/>
              </a:rPr>
              <a:t>Absensi</a:t>
            </a:r>
            <a:endParaRPr lang="en-US" dirty="0"/>
          </a:p>
        </p:txBody>
      </p:sp>
      <p:pic>
        <p:nvPicPr>
          <p:cNvPr id="7" name="Picture 6"/>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0329" y="2719588"/>
            <a:ext cx="3181514" cy="1780494"/>
          </a:xfrm>
          <a:prstGeom prst="rect">
            <a:avLst/>
          </a:prstGeom>
          <a:noFill/>
          <a:ln>
            <a:noFill/>
          </a:ln>
        </p:spPr>
      </p:pic>
      <p:sp>
        <p:nvSpPr>
          <p:cNvPr id="8" name="Rectangle 7"/>
          <p:cNvSpPr/>
          <p:nvPr/>
        </p:nvSpPr>
        <p:spPr>
          <a:xfrm>
            <a:off x="799355" y="4466644"/>
            <a:ext cx="2103461" cy="307777"/>
          </a:xfrm>
          <a:prstGeom prst="rect">
            <a:avLst/>
          </a:prstGeom>
        </p:spPr>
        <p:txBody>
          <a:bodyPr wrap="none">
            <a:spAutoFit/>
          </a:bodyPr>
          <a:lstStyle/>
          <a:p>
            <a:r>
              <a:rPr lang="en-US" dirty="0" err="1">
                <a:latin typeface="Times New Roman" panose="02020603050405020304" pitchFamily="18" charset="0"/>
                <a:ea typeface="Calibri" panose="020F0502020204030204" pitchFamily="34" charset="0"/>
              </a:rPr>
              <a:t>Halaman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Absensi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Berhasil</a:t>
            </a:r>
            <a:endParaRPr lang="en-US" dirty="0"/>
          </a:p>
        </p:txBody>
      </p:sp>
      <p:pic>
        <p:nvPicPr>
          <p:cNvPr id="9" name="Picture 8"/>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91883" y="2784711"/>
            <a:ext cx="3089046" cy="1715372"/>
          </a:xfrm>
          <a:prstGeom prst="rect">
            <a:avLst/>
          </a:prstGeom>
          <a:noFill/>
          <a:ln>
            <a:noFill/>
          </a:ln>
        </p:spPr>
      </p:pic>
      <p:sp>
        <p:nvSpPr>
          <p:cNvPr id="10" name="Rectangle 9"/>
          <p:cNvSpPr/>
          <p:nvPr/>
        </p:nvSpPr>
        <p:spPr>
          <a:xfrm>
            <a:off x="6117348" y="4425552"/>
            <a:ext cx="2238113" cy="307777"/>
          </a:xfrm>
          <a:prstGeom prst="rect">
            <a:avLst/>
          </a:prstGeom>
        </p:spPr>
        <p:txBody>
          <a:bodyPr wrap="none">
            <a:spAutoFit/>
          </a:bodyPr>
          <a:lstStyle/>
          <a:p>
            <a:r>
              <a:rPr lang="en-US" dirty="0" err="1">
                <a:latin typeface="Times New Roman" panose="02020603050405020304" pitchFamily="18" charset="0"/>
                <a:ea typeface="Calibri" panose="020F0502020204030204" pitchFamily="34" charset="0"/>
              </a:rPr>
              <a:t>Halaman</a:t>
            </a:r>
            <a:r>
              <a:rPr lang="en-US" dirty="0">
                <a:latin typeface="Times New Roman" panose="02020603050405020304" pitchFamily="18" charset="0"/>
                <a:ea typeface="Calibri" panose="020F0502020204030204" pitchFamily="34" charset="0"/>
              </a:rPr>
              <a:t> Detail </a:t>
            </a:r>
            <a:r>
              <a:rPr lang="en-US" dirty="0" err="1">
                <a:latin typeface="Times New Roman" panose="02020603050405020304" pitchFamily="18" charset="0"/>
                <a:ea typeface="Calibri" panose="020F0502020204030204" pitchFamily="34" charset="0"/>
              </a:rPr>
              <a:t>Absen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Jalan</a:t>
            </a:r>
            <a:endParaRPr lang="en-US" dirty="0"/>
          </a:p>
        </p:txBody>
      </p:sp>
    </p:spTree>
    <p:extLst>
      <p:ext uri="{BB962C8B-B14F-4D97-AF65-F5344CB8AC3E}">
        <p14:creationId xmlns:p14="http://schemas.microsoft.com/office/powerpoint/2010/main" val="34745483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523" y="0"/>
            <a:ext cx="8520600" cy="452063"/>
          </a:xfrm>
        </p:spPr>
        <p:txBody>
          <a:bodyPr/>
          <a:lstStyle/>
          <a:p>
            <a:pPr>
              <a:lnSpc>
                <a:spcPct val="150000"/>
              </a:lnSpc>
            </a:pPr>
            <a:b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Wireframe Design – </a:t>
            </a:r>
            <a:r>
              <a:rPr lang="en-US" sz="3000" b="1" kern="100" dirty="0" err="1">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Dosen</a:t>
            </a:r>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 </a:t>
            </a:r>
            <a:b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endParaRPr lang="en-US" sz="3000" dirty="0"/>
          </a:p>
        </p:txBody>
      </p:sp>
      <p:pic>
        <p:nvPicPr>
          <p:cNvPr id="3" name="Picture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523" y="603112"/>
            <a:ext cx="2821917" cy="1688026"/>
          </a:xfrm>
          <a:prstGeom prst="rect">
            <a:avLst/>
          </a:prstGeom>
          <a:noFill/>
          <a:ln>
            <a:noFill/>
          </a:ln>
        </p:spPr>
      </p:pic>
      <p:sp>
        <p:nvSpPr>
          <p:cNvPr id="4" name="Rectangle 3"/>
          <p:cNvSpPr/>
          <p:nvPr/>
        </p:nvSpPr>
        <p:spPr>
          <a:xfrm>
            <a:off x="1100097" y="2288298"/>
            <a:ext cx="1306768" cy="307777"/>
          </a:xfrm>
          <a:prstGeom prst="rect">
            <a:avLst/>
          </a:prstGeom>
        </p:spPr>
        <p:txBody>
          <a:bodyPr wrap="none">
            <a:spAutoFit/>
          </a:bodyPr>
          <a:lstStyle/>
          <a:p>
            <a:r>
              <a:rPr lang="en-US" dirty="0" err="1">
                <a:latin typeface="Times New Roman" panose="02020603050405020304" pitchFamily="18" charset="0"/>
                <a:ea typeface="Calibri" panose="020F0502020204030204" pitchFamily="34" charset="0"/>
              </a:rPr>
              <a:t>Halaman</a:t>
            </a:r>
            <a:r>
              <a:rPr lang="en-US" dirty="0">
                <a:latin typeface="Times New Roman" panose="02020603050405020304" pitchFamily="18" charset="0"/>
                <a:ea typeface="Calibri" panose="020F0502020204030204" pitchFamily="34" charset="0"/>
              </a:rPr>
              <a:t> Login</a:t>
            </a:r>
            <a:endParaRPr lang="en-US" dirty="0"/>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84351" y="603113"/>
            <a:ext cx="3078772" cy="1685186"/>
          </a:xfrm>
          <a:prstGeom prst="rect">
            <a:avLst/>
          </a:prstGeom>
          <a:noFill/>
          <a:ln>
            <a:noFill/>
          </a:ln>
        </p:spPr>
      </p:pic>
      <p:sp>
        <p:nvSpPr>
          <p:cNvPr id="6" name="Rectangle 5"/>
          <p:cNvSpPr/>
          <p:nvPr/>
        </p:nvSpPr>
        <p:spPr>
          <a:xfrm>
            <a:off x="6194261" y="2285460"/>
            <a:ext cx="2258952" cy="307777"/>
          </a:xfrm>
          <a:prstGeom prst="rect">
            <a:avLst/>
          </a:prstGeom>
        </p:spPr>
        <p:txBody>
          <a:bodyPr wrap="none">
            <a:spAutoFit/>
          </a:bodyPr>
          <a:lstStyle/>
          <a:p>
            <a:r>
              <a:rPr lang="en-US" dirty="0" err="1">
                <a:latin typeface="Times New Roman" panose="02020603050405020304" pitchFamily="18" charset="0"/>
                <a:ea typeface="Calibri" panose="020F0502020204030204" pitchFamily="34" charset="0"/>
              </a:rPr>
              <a:t>Halaman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Absen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Jalan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Dosen</a:t>
            </a:r>
            <a:endParaRPr lang="en-US" dirty="0"/>
          </a:p>
        </p:txBody>
      </p:sp>
      <p:pic>
        <p:nvPicPr>
          <p:cNvPr id="7" name="Picture 6"/>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2523" y="2873699"/>
            <a:ext cx="2821917" cy="1592497"/>
          </a:xfrm>
          <a:prstGeom prst="rect">
            <a:avLst/>
          </a:prstGeom>
          <a:noFill/>
          <a:ln>
            <a:noFill/>
          </a:ln>
        </p:spPr>
      </p:pic>
      <p:sp>
        <p:nvSpPr>
          <p:cNvPr id="8" name="Rectangle 7"/>
          <p:cNvSpPr/>
          <p:nvPr/>
        </p:nvSpPr>
        <p:spPr>
          <a:xfrm>
            <a:off x="206422" y="4466196"/>
            <a:ext cx="3094117" cy="307777"/>
          </a:xfrm>
          <a:prstGeom prst="rect">
            <a:avLst/>
          </a:prstGeom>
        </p:spPr>
        <p:txBody>
          <a:bodyPr wrap="none">
            <a:spAutoFit/>
          </a:bodyPr>
          <a:lstStyle/>
          <a:p>
            <a:r>
              <a:rPr lang="en-US" dirty="0" err="1">
                <a:latin typeface="Times New Roman" panose="02020603050405020304" pitchFamily="18" charset="0"/>
                <a:ea typeface="Calibri" panose="020F0502020204030204" pitchFamily="34" charset="0"/>
              </a:rPr>
              <a:t>Halaman</a:t>
            </a:r>
            <a:r>
              <a:rPr lang="en-US" dirty="0">
                <a:latin typeface="Times New Roman" panose="02020603050405020304" pitchFamily="18" charset="0"/>
                <a:ea typeface="Calibri" panose="020F0502020204030204" pitchFamily="34" charset="0"/>
              </a:rPr>
              <a:t> Detail </a:t>
            </a:r>
            <a:r>
              <a:rPr lang="en-US" dirty="0" err="1">
                <a:latin typeface="Times New Roman" panose="02020603050405020304" pitchFamily="18" charset="0"/>
                <a:ea typeface="Calibri" panose="020F0502020204030204" pitchFamily="34" charset="0"/>
              </a:rPr>
              <a:t>Mahasiswa</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Absen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Jalan</a:t>
            </a:r>
            <a:endParaRPr lang="en-US" dirty="0"/>
          </a:p>
        </p:txBody>
      </p:sp>
      <p:pic>
        <p:nvPicPr>
          <p:cNvPr id="9" name="Picture 8"/>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84351" y="2747689"/>
            <a:ext cx="3078772" cy="1718508"/>
          </a:xfrm>
          <a:prstGeom prst="rect">
            <a:avLst/>
          </a:prstGeom>
          <a:noFill/>
          <a:ln>
            <a:noFill/>
          </a:ln>
        </p:spPr>
      </p:pic>
      <p:sp>
        <p:nvSpPr>
          <p:cNvPr id="10" name="Rectangle 9"/>
          <p:cNvSpPr/>
          <p:nvPr/>
        </p:nvSpPr>
        <p:spPr>
          <a:xfrm>
            <a:off x="6249564" y="4466195"/>
            <a:ext cx="2148345" cy="307777"/>
          </a:xfrm>
          <a:prstGeom prst="rect">
            <a:avLst/>
          </a:prstGeom>
        </p:spPr>
        <p:txBody>
          <a:bodyPr wrap="none">
            <a:spAutoFit/>
          </a:bodyPr>
          <a:lstStyle/>
          <a:p>
            <a:r>
              <a:rPr lang="en-US" dirty="0" err="1">
                <a:latin typeface="Times New Roman" panose="02020603050405020304" pitchFamily="18" charset="0"/>
                <a:ea typeface="Calibri" panose="020F0502020204030204" pitchFamily="34" charset="0"/>
              </a:rPr>
              <a:t>Halaman</a:t>
            </a:r>
            <a:r>
              <a:rPr lang="en-US" dirty="0">
                <a:latin typeface="Times New Roman" panose="02020603050405020304" pitchFamily="18" charset="0"/>
                <a:ea typeface="Calibri" panose="020F0502020204030204" pitchFamily="34" charset="0"/>
              </a:rPr>
              <a:t> Scan QR </a:t>
            </a:r>
            <a:r>
              <a:rPr lang="en-US" dirty="0" err="1">
                <a:latin typeface="Times New Roman" panose="02020603050405020304" pitchFamily="18" charset="0"/>
                <a:ea typeface="Calibri" panose="020F0502020204030204" pitchFamily="34" charset="0"/>
              </a:rPr>
              <a:t>Absensi</a:t>
            </a:r>
            <a:endParaRPr lang="en-US" dirty="0"/>
          </a:p>
        </p:txBody>
      </p:sp>
    </p:spTree>
    <p:extLst>
      <p:ext uri="{BB962C8B-B14F-4D97-AF65-F5344CB8AC3E}">
        <p14:creationId xmlns:p14="http://schemas.microsoft.com/office/powerpoint/2010/main" val="20905639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958" y="138226"/>
            <a:ext cx="8520600" cy="441789"/>
          </a:xfrm>
        </p:spPr>
        <p:txBody>
          <a:bodyPr/>
          <a:lstStyle/>
          <a:p>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Wireframe Design – </a:t>
            </a:r>
            <a:r>
              <a:rPr lang="en-US" sz="3000" b="1" kern="100" dirty="0" err="1">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Dosen</a:t>
            </a:r>
            <a:endParaRPr lang="en-US" dirty="0"/>
          </a:p>
        </p:txBody>
      </p:sp>
      <p:pic>
        <p:nvPicPr>
          <p:cNvPr id="3" name="Picture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4140" y="1085995"/>
            <a:ext cx="4810235" cy="2551056"/>
          </a:xfrm>
          <a:prstGeom prst="rect">
            <a:avLst/>
          </a:prstGeom>
          <a:noFill/>
          <a:ln>
            <a:noFill/>
          </a:ln>
        </p:spPr>
      </p:pic>
      <p:sp>
        <p:nvSpPr>
          <p:cNvPr id="4" name="Rectangle 3"/>
          <p:cNvSpPr/>
          <p:nvPr/>
        </p:nvSpPr>
        <p:spPr>
          <a:xfrm>
            <a:off x="3417526" y="3637051"/>
            <a:ext cx="2103461" cy="307777"/>
          </a:xfrm>
          <a:prstGeom prst="rect">
            <a:avLst/>
          </a:prstGeom>
        </p:spPr>
        <p:txBody>
          <a:bodyPr wrap="none">
            <a:spAutoFit/>
          </a:bodyPr>
          <a:lstStyle/>
          <a:p>
            <a:r>
              <a:rPr lang="en-US" dirty="0" err="1">
                <a:latin typeface="Times New Roman" panose="02020603050405020304" pitchFamily="18" charset="0"/>
                <a:ea typeface="Calibri" panose="020F0502020204030204" pitchFamily="34" charset="0"/>
              </a:rPr>
              <a:t>Halaman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Absensi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Berhasil</a:t>
            </a:r>
            <a:endParaRPr lang="en-US" dirty="0"/>
          </a:p>
        </p:txBody>
      </p:sp>
    </p:spTree>
    <p:extLst>
      <p:ext uri="{BB962C8B-B14F-4D97-AF65-F5344CB8AC3E}">
        <p14:creationId xmlns:p14="http://schemas.microsoft.com/office/powerpoint/2010/main" val="36019856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604" y="0"/>
            <a:ext cx="8520600" cy="482885"/>
          </a:xfrm>
        </p:spPr>
        <p:txBody>
          <a:bodyPr/>
          <a:lstStyle/>
          <a:p>
            <a:pPr>
              <a:lnSpc>
                <a:spcPct val="150000"/>
              </a:lnSpc>
            </a:pPr>
            <a:b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UI Design – </a:t>
            </a:r>
            <a:r>
              <a:rPr lang="en-US" sz="3000" b="1" kern="100" dirty="0" err="1">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Mahasiswa</a:t>
            </a:r>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 </a:t>
            </a:r>
            <a:b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endParaRPr lang="en-US" sz="3000" dirty="0"/>
          </a:p>
        </p:txBody>
      </p:sp>
      <p:pic>
        <p:nvPicPr>
          <p:cNvPr id="3" name="Picture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0604" y="635521"/>
            <a:ext cx="3599815" cy="2023110"/>
          </a:xfrm>
          <a:prstGeom prst="rect">
            <a:avLst/>
          </a:prstGeom>
          <a:noFill/>
          <a:ln>
            <a:noFill/>
          </a:ln>
        </p:spPr>
      </p:pic>
      <p:sp>
        <p:nvSpPr>
          <p:cNvPr id="5" name="Rectangle 4"/>
          <p:cNvSpPr/>
          <p:nvPr/>
        </p:nvSpPr>
        <p:spPr>
          <a:xfrm>
            <a:off x="3870418" y="635521"/>
            <a:ext cx="4920785" cy="1894493"/>
          </a:xfrm>
          <a:prstGeom prst="rect">
            <a:avLst/>
          </a:prstGeom>
        </p:spPr>
        <p:txBody>
          <a:bodyPr wrap="square">
            <a:spAutoFit/>
          </a:bodyPr>
          <a:lstStyle/>
          <a:p>
            <a:pPr algn="just">
              <a:lnSpc>
                <a:spcPct val="150000"/>
              </a:lnSpc>
            </a:pP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Login: </a:t>
            </a:r>
            <a:r>
              <a:rPr lang="en-US" sz="1600" dirty="0" err="1">
                <a:latin typeface="Times New Roman" panose="02020603050405020304" pitchFamily="18" charset="0"/>
                <a:ea typeface="Calibri" panose="020F0502020204030204" pitchFamily="34" charset="0"/>
              </a:rPr>
              <a:t>Ini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adalah</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yang </a:t>
            </a:r>
            <a:r>
              <a:rPr lang="en-US" sz="1600" dirty="0" err="1">
                <a:latin typeface="Times New Roman" panose="02020603050405020304" pitchFamily="18" charset="0"/>
                <a:ea typeface="Calibri" panose="020F0502020204030204" pitchFamily="34" charset="0"/>
              </a:rPr>
              <a:t>pertama</a:t>
            </a:r>
            <a:r>
              <a:rPr lang="en-US" sz="1600" dirty="0">
                <a:latin typeface="Times New Roman" panose="02020603050405020304" pitchFamily="18" charset="0"/>
                <a:ea typeface="Calibri" panose="020F0502020204030204" pitchFamily="34" charset="0"/>
              </a:rPr>
              <a:t> di </a:t>
            </a:r>
            <a:r>
              <a:rPr lang="en-US" sz="1600" dirty="0" err="1">
                <a:latin typeface="Times New Roman" panose="02020603050405020304" pitchFamily="18" charset="0"/>
                <a:ea typeface="Calibri" panose="020F0502020204030204" pitchFamily="34" charset="0"/>
              </a:rPr>
              <a:t>akses</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untuk</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melakukan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absen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jalan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Pengguna</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harus</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memasukan</a:t>
            </a:r>
            <a:r>
              <a:rPr lang="en-US" sz="1600" dirty="0">
                <a:latin typeface="Times New Roman" panose="02020603050405020304" pitchFamily="18" charset="0"/>
                <a:ea typeface="Calibri" panose="020F0502020204030204" pitchFamily="34" charset="0"/>
              </a:rPr>
              <a:t> NIM </a:t>
            </a:r>
            <a:r>
              <a:rPr lang="en-US" sz="1600" dirty="0" err="1">
                <a:latin typeface="Times New Roman" panose="02020603050405020304" pitchFamily="18" charset="0"/>
                <a:ea typeface="Calibri" panose="020F0502020204030204" pitchFamily="34" charset="0"/>
              </a:rPr>
              <a:t>bagi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mahasiswa</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dan</a:t>
            </a:r>
            <a:r>
              <a:rPr lang="en-US" sz="1600" dirty="0">
                <a:latin typeface="Times New Roman" panose="02020603050405020304" pitchFamily="18" charset="0"/>
                <a:ea typeface="Calibri" panose="020F0502020204030204" pitchFamily="34" charset="0"/>
              </a:rPr>
              <a:t> NID </a:t>
            </a:r>
            <a:r>
              <a:rPr lang="en-US" sz="1600" dirty="0" err="1">
                <a:latin typeface="Times New Roman" panose="02020603050405020304" pitchFamily="18" charset="0"/>
                <a:ea typeface="Calibri" panose="020F0502020204030204" pitchFamily="34" charset="0"/>
              </a:rPr>
              <a:t>bagi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dosen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memasukkan</a:t>
            </a:r>
            <a:r>
              <a:rPr lang="en-US" sz="1600" dirty="0">
                <a:latin typeface="Times New Roman" panose="02020603050405020304" pitchFamily="18" charset="0"/>
                <a:ea typeface="Calibri" panose="020F0502020204030204" pitchFamily="34" charset="0"/>
              </a:rPr>
              <a:t> password </a:t>
            </a:r>
            <a:r>
              <a:rPr lang="en-US" sz="1600" dirty="0" err="1">
                <a:latin typeface="Times New Roman" panose="02020603050405020304" pitchFamily="18" charset="0"/>
                <a:ea typeface="Calibri" panose="020F0502020204030204" pitchFamily="34" charset="0"/>
              </a:rPr>
              <a:t>sesuai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dengan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akun</a:t>
            </a:r>
            <a:r>
              <a:rPr lang="en-US" sz="1600" dirty="0">
                <a:latin typeface="Times New Roman" panose="02020603050405020304" pitchFamily="18" charset="0"/>
                <a:ea typeface="Calibri" panose="020F0502020204030204" pitchFamily="34" charset="0"/>
              </a:rPr>
              <a:t> My UNPAM.</a:t>
            </a:r>
            <a:endParaRPr lang="en-US" sz="1800" dirty="0"/>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034" y="2811267"/>
            <a:ext cx="3599815" cy="2026285"/>
          </a:xfrm>
          <a:prstGeom prst="rect">
            <a:avLst/>
          </a:prstGeom>
          <a:noFill/>
          <a:ln>
            <a:noFill/>
          </a:ln>
        </p:spPr>
      </p:pic>
      <p:sp>
        <p:nvSpPr>
          <p:cNvPr id="8" name="Rectangle 7"/>
          <p:cNvSpPr/>
          <p:nvPr/>
        </p:nvSpPr>
        <p:spPr>
          <a:xfrm>
            <a:off x="3918849" y="3043720"/>
            <a:ext cx="4872354" cy="1200329"/>
          </a:xfrm>
          <a:prstGeom prst="rect">
            <a:avLst/>
          </a:prstGeom>
        </p:spPr>
        <p:txBody>
          <a:bodyPr wrap="square">
            <a:spAutoFit/>
          </a:bodyPr>
          <a:lstStyle/>
          <a:p>
            <a:pPr algn="just">
              <a:lnSpc>
                <a:spcPct val="150000"/>
              </a:lnSpc>
            </a:pP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Absen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Jalan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ini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berisi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daftar</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absen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jalan</a:t>
            </a:r>
            <a:r>
              <a:rPr lang="en-US" sz="1600" dirty="0">
                <a:latin typeface="Times New Roman" panose="02020603050405020304" pitchFamily="18" charset="0"/>
                <a:ea typeface="Calibri" panose="020F0502020204030204" pitchFamily="34" charset="0"/>
              </a:rPr>
              <a:t> yang </a:t>
            </a:r>
            <a:r>
              <a:rPr lang="en-US" sz="1600" dirty="0" err="1">
                <a:latin typeface="Times New Roman" panose="02020603050405020304" pitchFamily="18" charset="0"/>
                <a:ea typeface="Calibri" panose="020F0502020204030204" pitchFamily="34" charset="0"/>
              </a:rPr>
              <a:t>pernah</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dilakukan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bisa</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membuat</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absen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jalan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dengan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menekan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tombol</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buat</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absen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jalan</a:t>
            </a:r>
            <a:r>
              <a:rPr lang="en-US" sz="1600" dirty="0">
                <a:latin typeface="Times New Roman" panose="02020603050405020304" pitchFamily="18" charset="0"/>
                <a:ea typeface="Calibri" panose="020F0502020204030204" pitchFamily="34" charset="0"/>
              </a:rPr>
              <a:t>.</a:t>
            </a:r>
            <a:endParaRPr lang="en-US" sz="1800" dirty="0"/>
          </a:p>
        </p:txBody>
      </p:sp>
    </p:spTree>
    <p:extLst>
      <p:ext uri="{BB962C8B-B14F-4D97-AF65-F5344CB8AC3E}">
        <p14:creationId xmlns:p14="http://schemas.microsoft.com/office/powerpoint/2010/main" val="12642881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411" y="0"/>
            <a:ext cx="8520600" cy="493160"/>
          </a:xfrm>
        </p:spPr>
        <p:txBody>
          <a:bodyPr/>
          <a:lstStyle/>
          <a:p>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UI Design – </a:t>
            </a:r>
            <a:r>
              <a:rPr lang="en-US" sz="3000" b="1" kern="100" dirty="0" err="1">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Mahasiswa</a:t>
            </a:r>
            <a:endParaRPr lang="en-US" dirty="0"/>
          </a:p>
        </p:txBody>
      </p:sp>
      <p:pic>
        <p:nvPicPr>
          <p:cNvPr id="3" name="Picture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411" y="582562"/>
            <a:ext cx="3599815" cy="2026285"/>
          </a:xfrm>
          <a:prstGeom prst="rect">
            <a:avLst/>
          </a:prstGeom>
          <a:noFill/>
          <a:ln>
            <a:noFill/>
          </a:ln>
        </p:spPr>
      </p:pic>
      <p:sp>
        <p:nvSpPr>
          <p:cNvPr id="5" name="Rectangle 4"/>
          <p:cNvSpPr/>
          <p:nvPr/>
        </p:nvSpPr>
        <p:spPr>
          <a:xfrm>
            <a:off x="3869882" y="582562"/>
            <a:ext cx="4914521" cy="1569660"/>
          </a:xfrm>
          <a:prstGeom prst="rect">
            <a:avLst/>
          </a:prstGeom>
        </p:spPr>
        <p:txBody>
          <a:bodyPr wrap="square">
            <a:spAutoFit/>
          </a:bodyPr>
          <a:lstStyle/>
          <a:p>
            <a:pPr algn="just">
              <a:lnSpc>
                <a:spcPct val="150000"/>
              </a:lnSpc>
            </a:pP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Buat</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Absen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Jalan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Ini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adalah</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untuk</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membuat</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absen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jalan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mahasiswa</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harus</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memasukkan</a:t>
            </a:r>
            <a:r>
              <a:rPr lang="en-US" sz="1600" dirty="0">
                <a:latin typeface="Times New Roman" panose="02020603050405020304" pitchFamily="18" charset="0"/>
                <a:ea typeface="Calibri" panose="020F0502020204030204" pitchFamily="34" charset="0"/>
              </a:rPr>
              <a:t> semester </a:t>
            </a:r>
            <a:r>
              <a:rPr lang="en-US" sz="1600" dirty="0" err="1">
                <a:latin typeface="Times New Roman" panose="02020603050405020304" pitchFamily="18" charset="0"/>
                <a:ea typeface="Calibri" panose="020F0502020204030204" pitchFamily="34" charset="0"/>
              </a:rPr>
              <a:t>terlebih</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dahulu</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untuk</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mengisi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mata</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kuliah</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dosen</a:t>
            </a:r>
            <a:r>
              <a:rPr lang="en-US" sz="1600" dirty="0">
                <a:latin typeface="Times New Roman" panose="02020603050405020304" pitchFamily="18" charset="0"/>
                <a:ea typeface="Calibri" panose="020F0502020204030204" pitchFamily="34" charset="0"/>
              </a:rPr>
              <a:t>.</a:t>
            </a:r>
            <a:endParaRPr lang="en-US" sz="1800" dirty="0"/>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411" y="2853150"/>
            <a:ext cx="3599815" cy="2026285"/>
          </a:xfrm>
          <a:prstGeom prst="rect">
            <a:avLst/>
          </a:prstGeom>
          <a:noFill/>
          <a:ln>
            <a:noFill/>
          </a:ln>
        </p:spPr>
      </p:pic>
      <p:sp>
        <p:nvSpPr>
          <p:cNvPr id="8" name="Rectangle 7"/>
          <p:cNvSpPr/>
          <p:nvPr/>
        </p:nvSpPr>
        <p:spPr>
          <a:xfrm>
            <a:off x="3788226" y="2955892"/>
            <a:ext cx="4920785" cy="1569660"/>
          </a:xfrm>
          <a:prstGeom prst="rect">
            <a:avLst/>
          </a:prstGeom>
        </p:spPr>
        <p:txBody>
          <a:bodyPr wrap="square">
            <a:spAutoFit/>
          </a:bodyPr>
          <a:lstStyle/>
          <a:p>
            <a:pPr algn="just">
              <a:lnSpc>
                <a:spcPct val="150000"/>
              </a:lnSpc>
            </a:pP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Tunggu</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Konfirmasi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Dosen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ini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berisi</a:t>
            </a:r>
            <a:r>
              <a:rPr lang="en-US" sz="1600" dirty="0">
                <a:latin typeface="Times New Roman" panose="02020603050405020304" pitchFamily="18" charset="0"/>
                <a:ea typeface="Calibri" panose="020F0502020204030204" pitchFamily="34" charset="0"/>
              </a:rPr>
              <a:t> detail </a:t>
            </a:r>
            <a:r>
              <a:rPr lang="en-US" sz="1600" dirty="0" err="1">
                <a:latin typeface="Times New Roman" panose="02020603050405020304" pitchFamily="18" charset="0"/>
                <a:ea typeface="Calibri" panose="020F0502020204030204" pitchFamily="34" charset="0"/>
              </a:rPr>
              <a:t>absen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jalan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untuk</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mengonfirmasi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dosen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tekan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tombol</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hubungi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untuk</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membatalkan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tekan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tombol</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batalkan</a:t>
            </a:r>
            <a:r>
              <a:rPr lang="en-US" sz="1600" dirty="0">
                <a:latin typeface="Times New Roman" panose="02020603050405020304" pitchFamily="18" charset="0"/>
                <a:ea typeface="Calibri" panose="020F0502020204030204" pitchFamily="34" charset="0"/>
              </a:rPr>
              <a:t>.</a:t>
            </a:r>
            <a:endParaRPr lang="en-US" sz="1800" dirty="0"/>
          </a:p>
        </p:txBody>
      </p:sp>
    </p:spTree>
    <p:extLst>
      <p:ext uri="{BB962C8B-B14F-4D97-AF65-F5344CB8AC3E}">
        <p14:creationId xmlns:p14="http://schemas.microsoft.com/office/powerpoint/2010/main" val="2877982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699" y="510368"/>
            <a:ext cx="8520600" cy="655428"/>
          </a:xfrm>
        </p:spPr>
        <p:txBody>
          <a:bodyPr anchor="t"/>
          <a:lstStyle/>
          <a:p>
            <a:r>
              <a:rPr lang="id-ID" sz="3000" b="1" dirty="0">
                <a:latin typeface="Times New Roman" panose="02020603050405020304" pitchFamily="18" charset="0"/>
                <a:cs typeface="Times New Roman" panose="02020603050405020304" pitchFamily="18" charset="0"/>
              </a:rPr>
              <a:t>Absen Jalan Universitas Pamulang</a:t>
            </a:r>
            <a:br>
              <a:rPr lang="en-US" sz="3000" b="1" dirty="0">
                <a:latin typeface="Times New Roman" panose="02020603050405020304" pitchFamily="18" charset="0"/>
                <a:cs typeface="Times New Roman" panose="02020603050405020304" pitchFamily="18" charset="0"/>
              </a:rPr>
            </a:br>
            <a:endParaRPr lang="en-US" sz="3000" b="1" dirty="0">
              <a:latin typeface="Times New Roman" panose="02020603050405020304" pitchFamily="18" charset="0"/>
              <a:cs typeface="Times New Roman" panose="02020603050405020304" pitchFamily="18" charset="0"/>
            </a:endParaRPr>
          </a:p>
        </p:txBody>
      </p:sp>
      <p:sp>
        <p:nvSpPr>
          <p:cNvPr id="4" name="Rectangle 3"/>
          <p:cNvSpPr/>
          <p:nvPr/>
        </p:nvSpPr>
        <p:spPr>
          <a:xfrm>
            <a:off x="452063" y="1417588"/>
            <a:ext cx="8380236" cy="2120068"/>
          </a:xfrm>
          <a:prstGeom prst="rect">
            <a:avLst/>
          </a:prstGeom>
        </p:spPr>
        <p:txBody>
          <a:bodyPr wrap="square">
            <a:spAutoFit/>
          </a:bodyPr>
          <a:lstStyle/>
          <a:p>
            <a:pPr>
              <a:lnSpc>
                <a:spcPct val="150000"/>
              </a:lnSpc>
            </a:pPr>
            <a:r>
              <a:rPr lang="id-ID" sz="1800" b="1" kern="100" dirty="0">
                <a:latin typeface="Times New Roman" panose="02020603050405020304" pitchFamily="18" charset="0"/>
                <a:ea typeface="游ゴシック Light" panose="020B0300000000000000" pitchFamily="34" charset="-128"/>
                <a:cs typeface="Times New Roman" panose="02020603050405020304" pitchFamily="18" charset="0"/>
              </a:rPr>
              <a:t>Deskripsi singkat </a:t>
            </a:r>
            <a:endParaRPr lang="en-US" sz="1800" b="1" kern="100" dirty="0">
              <a:latin typeface="Times New Roman" panose="02020603050405020304" pitchFamily="18" charset="0"/>
              <a:ea typeface="游ゴシック Light" panose="020B0300000000000000" pitchFamily="34" charset="-128"/>
              <a:cs typeface="Times New Roman" panose="02020603050405020304" pitchFamily="18" charset="0"/>
            </a:endParaRPr>
          </a:p>
          <a:p>
            <a:pPr algn="just">
              <a:lnSpc>
                <a:spcPct val="150000"/>
              </a:lnSpc>
            </a:pPr>
            <a:r>
              <a:rPr lang="id-ID" sz="1800" kern="100" dirty="0">
                <a:latin typeface="Times New Roman" panose="02020603050405020304" pitchFamily="18" charset="0"/>
                <a:ea typeface="Calibri" panose="020F0502020204030204" pitchFamily="34" charset="0"/>
                <a:cs typeface="Times New Roman" panose="02020603050405020304" pitchFamily="18" charset="0"/>
              </a:rPr>
              <a:t>Absen Jalan UNPAM adalah aplikasi inovatif yang dirancang khusus untuk mahasiswa Universitas Pamulang (UNPAM). Aplikasi ini memudahkan proses absen jalan, menghemat waktu, dan meningkatkan efisiensi dalam pencarian kelas dan dosen yang terkait dengan mata kuliah yang ingin diabsen jalankan.</a:t>
            </a:r>
            <a:endParaRPr lang="en-US" sz="1800" kern="1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899355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329" y="0"/>
            <a:ext cx="8520600" cy="472611"/>
          </a:xfrm>
        </p:spPr>
        <p:txBody>
          <a:bodyPr/>
          <a:lstStyle/>
          <a:p>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UI Design – </a:t>
            </a:r>
            <a:r>
              <a:rPr lang="en-US" sz="3000" b="1" kern="100" dirty="0" err="1">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Mahasiswa</a:t>
            </a:r>
            <a:endParaRPr lang="en-US" dirty="0"/>
          </a:p>
        </p:txBody>
      </p:sp>
      <p:pic>
        <p:nvPicPr>
          <p:cNvPr id="3" name="Picture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0329" y="572288"/>
            <a:ext cx="3599815" cy="2026285"/>
          </a:xfrm>
          <a:prstGeom prst="rect">
            <a:avLst/>
          </a:prstGeom>
          <a:noFill/>
          <a:ln>
            <a:noFill/>
          </a:ln>
        </p:spPr>
      </p:pic>
      <p:sp>
        <p:nvSpPr>
          <p:cNvPr id="5" name="Rectangle 4"/>
          <p:cNvSpPr/>
          <p:nvPr/>
        </p:nvSpPr>
        <p:spPr>
          <a:xfrm>
            <a:off x="3860144" y="572288"/>
            <a:ext cx="4920785" cy="830997"/>
          </a:xfrm>
          <a:prstGeom prst="rect">
            <a:avLst/>
          </a:prstGeom>
        </p:spPr>
        <p:txBody>
          <a:bodyPr wrap="square">
            <a:spAutoFit/>
          </a:bodyPr>
          <a:lstStyle/>
          <a:p>
            <a:pPr algn="just">
              <a:lnSpc>
                <a:spcPct val="150000"/>
              </a:lnSpc>
            </a:pP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Pembayaran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ini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berisi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beberapa</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metode</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pembayaran</a:t>
            </a:r>
            <a:r>
              <a:rPr lang="en-US" sz="1600" dirty="0">
                <a:latin typeface="Times New Roman" panose="02020603050405020304" pitchFamily="18" charset="0"/>
                <a:ea typeface="Calibri" panose="020F0502020204030204" pitchFamily="34" charset="0"/>
              </a:rPr>
              <a:t>.</a:t>
            </a:r>
            <a:endParaRPr lang="en-US" sz="1800" dirty="0"/>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0328" y="2853151"/>
            <a:ext cx="3599815" cy="2026285"/>
          </a:xfrm>
          <a:prstGeom prst="rect">
            <a:avLst/>
          </a:prstGeom>
          <a:noFill/>
          <a:ln>
            <a:noFill/>
          </a:ln>
        </p:spPr>
      </p:pic>
      <p:sp>
        <p:nvSpPr>
          <p:cNvPr id="8" name="Rectangle 7"/>
          <p:cNvSpPr/>
          <p:nvPr/>
        </p:nvSpPr>
        <p:spPr>
          <a:xfrm>
            <a:off x="3828934" y="2853151"/>
            <a:ext cx="4983204" cy="830997"/>
          </a:xfrm>
          <a:prstGeom prst="rect">
            <a:avLst/>
          </a:prstGeom>
        </p:spPr>
        <p:txBody>
          <a:bodyPr wrap="square">
            <a:spAutoFit/>
          </a:bodyPr>
          <a:lstStyle/>
          <a:p>
            <a:pPr algn="just">
              <a:lnSpc>
                <a:spcPct val="150000"/>
              </a:lnSpc>
            </a:pP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Kode</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Pembayaran</a:t>
            </a:r>
            <a:r>
              <a:rPr lang="en-US" sz="1600" dirty="0">
                <a:latin typeface="Times New Roman" panose="02020603050405020304" pitchFamily="18" charset="0"/>
                <a:ea typeface="Calibri" panose="020F0502020204030204" pitchFamily="34" charset="0"/>
              </a:rPr>
              <a:t> BPR: </a:t>
            </a: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ini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berisi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kode</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pembayaran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menggunakan</a:t>
            </a:r>
            <a:r>
              <a:rPr lang="en-US" sz="1600" dirty="0">
                <a:latin typeface="Times New Roman" panose="02020603050405020304" pitchFamily="18" charset="0"/>
                <a:ea typeface="Calibri" panose="020F0502020204030204" pitchFamily="34" charset="0"/>
              </a:rPr>
              <a:t> BPR.</a:t>
            </a:r>
            <a:endParaRPr lang="en-US" sz="1800" dirty="0"/>
          </a:p>
        </p:txBody>
      </p:sp>
    </p:spTree>
    <p:extLst>
      <p:ext uri="{BB962C8B-B14F-4D97-AF65-F5344CB8AC3E}">
        <p14:creationId xmlns:p14="http://schemas.microsoft.com/office/powerpoint/2010/main" val="41365448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603" y="0"/>
            <a:ext cx="8520600" cy="482885"/>
          </a:xfrm>
        </p:spPr>
        <p:txBody>
          <a:bodyPr/>
          <a:lstStyle/>
          <a:p>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UI Design – </a:t>
            </a:r>
            <a:r>
              <a:rPr lang="en-US" sz="3000" b="1" kern="100" dirty="0" err="1">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Mahasiswa</a:t>
            </a:r>
            <a:endParaRPr lang="en-US" dirty="0"/>
          </a:p>
        </p:txBody>
      </p:sp>
      <p:pic>
        <p:nvPicPr>
          <p:cNvPr id="3" name="Picture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0603" y="633933"/>
            <a:ext cx="3599815" cy="2026285"/>
          </a:xfrm>
          <a:prstGeom prst="rect">
            <a:avLst/>
          </a:prstGeom>
          <a:noFill/>
          <a:ln>
            <a:noFill/>
          </a:ln>
        </p:spPr>
      </p:pic>
      <p:sp>
        <p:nvSpPr>
          <p:cNvPr id="5" name="Rectangle 4"/>
          <p:cNvSpPr/>
          <p:nvPr/>
        </p:nvSpPr>
        <p:spPr>
          <a:xfrm>
            <a:off x="3870418" y="911335"/>
            <a:ext cx="4920785" cy="830997"/>
          </a:xfrm>
          <a:prstGeom prst="rect">
            <a:avLst/>
          </a:prstGeom>
        </p:spPr>
        <p:txBody>
          <a:bodyPr wrap="square">
            <a:spAutoFit/>
          </a:bodyPr>
          <a:lstStyle/>
          <a:p>
            <a:pPr algn="just">
              <a:lnSpc>
                <a:spcPct val="150000"/>
              </a:lnSpc>
            </a:pP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Kode</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Pembayaran</a:t>
            </a:r>
            <a:r>
              <a:rPr lang="en-US" sz="1600" dirty="0">
                <a:latin typeface="Times New Roman" panose="02020603050405020304" pitchFamily="18" charset="0"/>
                <a:ea typeface="Calibri" panose="020F0502020204030204" pitchFamily="34" charset="0"/>
              </a:rPr>
              <a:t> Transfer Bank: </a:t>
            </a: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ini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berisi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kode</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pembayaran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menggunakan</a:t>
            </a:r>
            <a:r>
              <a:rPr lang="en-US" sz="1600" dirty="0">
                <a:latin typeface="Times New Roman" panose="02020603050405020304" pitchFamily="18" charset="0"/>
                <a:ea typeface="Calibri" panose="020F0502020204030204" pitchFamily="34" charset="0"/>
              </a:rPr>
              <a:t> Transfer Bank.</a:t>
            </a:r>
            <a:endParaRPr lang="en-US" sz="1800" dirty="0"/>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0603" y="2937620"/>
            <a:ext cx="3599815" cy="2026285"/>
          </a:xfrm>
          <a:prstGeom prst="rect">
            <a:avLst/>
          </a:prstGeom>
          <a:noFill/>
          <a:ln>
            <a:noFill/>
          </a:ln>
        </p:spPr>
      </p:pic>
      <p:sp>
        <p:nvSpPr>
          <p:cNvPr id="8" name="Rectangle 7"/>
          <p:cNvSpPr/>
          <p:nvPr/>
        </p:nvSpPr>
        <p:spPr>
          <a:xfrm>
            <a:off x="3870417" y="3119765"/>
            <a:ext cx="4920785" cy="830997"/>
          </a:xfrm>
          <a:prstGeom prst="rect">
            <a:avLst/>
          </a:prstGeom>
        </p:spPr>
        <p:txBody>
          <a:bodyPr wrap="square">
            <a:spAutoFit/>
          </a:bodyPr>
          <a:lstStyle/>
          <a:p>
            <a:pPr algn="just">
              <a:lnSpc>
                <a:spcPct val="150000"/>
              </a:lnSpc>
            </a:pP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Kode</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Pembayaran</a:t>
            </a:r>
            <a:r>
              <a:rPr lang="en-US" sz="1600" dirty="0">
                <a:latin typeface="Times New Roman" panose="02020603050405020304" pitchFamily="18" charset="0"/>
                <a:ea typeface="Calibri" panose="020F0502020204030204" pitchFamily="34" charset="0"/>
              </a:rPr>
              <a:t> E-Wallet: </a:t>
            </a: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ini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berisi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kode</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pembayaran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menggunakan</a:t>
            </a:r>
            <a:r>
              <a:rPr lang="en-US" sz="1600" dirty="0">
                <a:latin typeface="Times New Roman" panose="02020603050405020304" pitchFamily="18" charset="0"/>
                <a:ea typeface="Calibri" panose="020F0502020204030204" pitchFamily="34" charset="0"/>
              </a:rPr>
              <a:t> E-Wallet.</a:t>
            </a:r>
            <a:endParaRPr lang="en-US" sz="1800" dirty="0"/>
          </a:p>
        </p:txBody>
      </p:sp>
    </p:spTree>
    <p:extLst>
      <p:ext uri="{BB962C8B-B14F-4D97-AF65-F5344CB8AC3E}">
        <p14:creationId xmlns:p14="http://schemas.microsoft.com/office/powerpoint/2010/main" val="8319928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345" y="0"/>
            <a:ext cx="8520600" cy="503434"/>
          </a:xfrm>
        </p:spPr>
        <p:txBody>
          <a:bodyPr/>
          <a:lstStyle/>
          <a:p>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UI Design – </a:t>
            </a:r>
            <a:r>
              <a:rPr lang="en-US" sz="3000" b="1" kern="100" dirty="0" err="1">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Mahasiswa</a:t>
            </a:r>
            <a:endParaRPr lang="en-US" dirty="0"/>
          </a:p>
        </p:txBody>
      </p:sp>
      <p:pic>
        <p:nvPicPr>
          <p:cNvPr id="3" name="Picture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3345" y="503434"/>
            <a:ext cx="3599815" cy="2026285"/>
          </a:xfrm>
          <a:prstGeom prst="rect">
            <a:avLst/>
          </a:prstGeom>
          <a:noFill/>
          <a:ln>
            <a:noFill/>
          </a:ln>
        </p:spPr>
      </p:pic>
      <p:sp>
        <p:nvSpPr>
          <p:cNvPr id="5" name="Rectangle 4"/>
          <p:cNvSpPr/>
          <p:nvPr/>
        </p:nvSpPr>
        <p:spPr>
          <a:xfrm>
            <a:off x="3973160" y="636998"/>
            <a:ext cx="4920785" cy="1200329"/>
          </a:xfrm>
          <a:prstGeom prst="rect">
            <a:avLst/>
          </a:prstGeom>
        </p:spPr>
        <p:txBody>
          <a:bodyPr wrap="square">
            <a:spAutoFit/>
          </a:bodyPr>
          <a:lstStyle/>
          <a:p>
            <a:pPr algn="just">
              <a:lnSpc>
                <a:spcPct val="150000"/>
              </a:lnSpc>
            </a:pP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Scan QR </a:t>
            </a:r>
            <a:r>
              <a:rPr lang="en-US" sz="1600" dirty="0" err="1">
                <a:latin typeface="Times New Roman" panose="02020603050405020304" pitchFamily="18" charset="0"/>
                <a:ea typeface="Calibri" panose="020F0502020204030204" pitchFamily="34" charset="0"/>
              </a:rPr>
              <a:t>Absensi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Ini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adalah</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yang </a:t>
            </a:r>
            <a:r>
              <a:rPr lang="en-US" sz="1600" dirty="0" err="1">
                <a:latin typeface="Times New Roman" panose="02020603050405020304" pitchFamily="18" charset="0"/>
                <a:ea typeface="Calibri" panose="020F0502020204030204" pitchFamily="34" charset="0"/>
              </a:rPr>
              <a:t>digunakan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untuk</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melakukan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absensi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dengan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cara</a:t>
            </a:r>
            <a:r>
              <a:rPr lang="en-US" sz="1600" dirty="0">
                <a:latin typeface="Times New Roman" panose="02020603050405020304" pitchFamily="18" charset="0"/>
                <a:ea typeface="Calibri" panose="020F0502020204030204" pitchFamily="34" charset="0"/>
              </a:rPr>
              <a:t> scan QR </a:t>
            </a:r>
            <a:r>
              <a:rPr lang="en-US" sz="1600" dirty="0" err="1">
                <a:latin typeface="Times New Roman" panose="02020603050405020304" pitchFamily="18" charset="0"/>
                <a:ea typeface="Calibri" panose="020F0502020204030204" pitchFamily="34" charset="0"/>
              </a:rPr>
              <a:t>dari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dosen</a:t>
            </a:r>
            <a:r>
              <a:rPr lang="en-US" sz="1600" dirty="0">
                <a:latin typeface="Times New Roman" panose="02020603050405020304" pitchFamily="18" charset="0"/>
                <a:ea typeface="Calibri" panose="020F0502020204030204" pitchFamily="34" charset="0"/>
              </a:rPr>
              <a:t>.</a:t>
            </a:r>
            <a:endParaRPr lang="en-US" sz="1800" dirty="0"/>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3345" y="2842876"/>
            <a:ext cx="3599815" cy="2026285"/>
          </a:xfrm>
          <a:prstGeom prst="rect">
            <a:avLst/>
          </a:prstGeom>
          <a:noFill/>
          <a:ln>
            <a:noFill/>
          </a:ln>
        </p:spPr>
      </p:pic>
      <p:sp>
        <p:nvSpPr>
          <p:cNvPr id="8" name="Rectangle 7"/>
          <p:cNvSpPr/>
          <p:nvPr/>
        </p:nvSpPr>
        <p:spPr>
          <a:xfrm>
            <a:off x="3973159" y="3019813"/>
            <a:ext cx="4920785" cy="786497"/>
          </a:xfrm>
          <a:prstGeom prst="rect">
            <a:avLst/>
          </a:prstGeom>
        </p:spPr>
        <p:txBody>
          <a:bodyPr wrap="square">
            <a:spAutoFit/>
          </a:bodyPr>
          <a:lstStyle/>
          <a:p>
            <a:pPr algn="just">
              <a:lnSpc>
                <a:spcPct val="150000"/>
              </a:lnSpc>
            </a:pP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Absensi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Berhasil</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Ini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adalah</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yang </a:t>
            </a:r>
            <a:r>
              <a:rPr lang="en-US" sz="1600" dirty="0" err="1">
                <a:latin typeface="Times New Roman" panose="02020603050405020304" pitchFamily="18" charset="0"/>
                <a:ea typeface="Calibri" panose="020F0502020204030204" pitchFamily="34" charset="0"/>
              </a:rPr>
              <a:t>ditampilkan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setelah</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absensi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berhasil</a:t>
            </a:r>
            <a:r>
              <a:rPr lang="en-US" sz="1600" dirty="0">
                <a:latin typeface="Times New Roman" panose="02020603050405020304" pitchFamily="18" charset="0"/>
                <a:ea typeface="Calibri" panose="020F0502020204030204" pitchFamily="34" charset="0"/>
              </a:rPr>
              <a:t>.</a:t>
            </a:r>
            <a:endParaRPr lang="en-US" sz="1800" dirty="0"/>
          </a:p>
        </p:txBody>
      </p:sp>
    </p:spTree>
    <p:extLst>
      <p:ext uri="{BB962C8B-B14F-4D97-AF65-F5344CB8AC3E}">
        <p14:creationId xmlns:p14="http://schemas.microsoft.com/office/powerpoint/2010/main" val="14370010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167" y="170124"/>
            <a:ext cx="8520600" cy="503434"/>
          </a:xfrm>
        </p:spPr>
        <p:txBody>
          <a:bodyPr/>
          <a:lstStyle/>
          <a:p>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UI Design – </a:t>
            </a:r>
            <a:r>
              <a:rPr lang="en-US" sz="3000" b="1" kern="100" dirty="0" err="1">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Mahasiswa</a:t>
            </a:r>
            <a:endParaRPr lang="en-US" dirty="0"/>
          </a:p>
        </p:txBody>
      </p:sp>
      <p:pic>
        <p:nvPicPr>
          <p:cNvPr id="3" name="Picture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4167" y="1096270"/>
            <a:ext cx="3599815" cy="2026285"/>
          </a:xfrm>
          <a:prstGeom prst="rect">
            <a:avLst/>
          </a:prstGeom>
          <a:noFill/>
          <a:ln>
            <a:noFill/>
          </a:ln>
        </p:spPr>
      </p:pic>
      <p:sp>
        <p:nvSpPr>
          <p:cNvPr id="5" name="Rectangle 4"/>
          <p:cNvSpPr/>
          <p:nvPr/>
        </p:nvSpPr>
        <p:spPr>
          <a:xfrm>
            <a:off x="4003982" y="1096270"/>
            <a:ext cx="4920785" cy="830997"/>
          </a:xfrm>
          <a:prstGeom prst="rect">
            <a:avLst/>
          </a:prstGeom>
        </p:spPr>
        <p:txBody>
          <a:bodyPr wrap="square">
            <a:spAutoFit/>
          </a:bodyPr>
          <a:lstStyle/>
          <a:p>
            <a:pPr algn="just">
              <a:lnSpc>
                <a:spcPct val="150000"/>
              </a:lnSpc>
            </a:pP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Detail </a:t>
            </a:r>
            <a:r>
              <a:rPr lang="en-US" sz="1600" dirty="0" err="1">
                <a:latin typeface="Times New Roman" panose="02020603050405020304" pitchFamily="18" charset="0"/>
                <a:ea typeface="Calibri" panose="020F0502020204030204" pitchFamily="34" charset="0"/>
              </a:rPr>
              <a:t>Absen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Jalan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Ini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adalah</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detail </a:t>
            </a:r>
            <a:r>
              <a:rPr lang="en-US" sz="1600" dirty="0" err="1">
                <a:latin typeface="Times New Roman" panose="02020603050405020304" pitchFamily="18" charset="0"/>
                <a:ea typeface="Calibri" panose="020F0502020204030204" pitchFamily="34" charset="0"/>
              </a:rPr>
              <a:t>absen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jalan</a:t>
            </a:r>
            <a:r>
              <a:rPr lang="en-US" sz="1600" dirty="0">
                <a:latin typeface="Times New Roman" panose="02020603050405020304" pitchFamily="18" charset="0"/>
                <a:ea typeface="Calibri" panose="020F0502020204030204" pitchFamily="34" charset="0"/>
              </a:rPr>
              <a:t>.</a:t>
            </a:r>
            <a:endParaRPr lang="en-US" sz="1800" dirty="0"/>
          </a:p>
        </p:txBody>
      </p:sp>
    </p:spTree>
    <p:extLst>
      <p:ext uri="{BB962C8B-B14F-4D97-AF65-F5344CB8AC3E}">
        <p14:creationId xmlns:p14="http://schemas.microsoft.com/office/powerpoint/2010/main" val="31043047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974" y="0"/>
            <a:ext cx="8520600" cy="575353"/>
          </a:xfrm>
        </p:spPr>
        <p:txBody>
          <a:bodyPr/>
          <a:lstStyle/>
          <a:p>
            <a:pPr>
              <a:lnSpc>
                <a:spcPct val="150000"/>
              </a:lnSpc>
            </a:pPr>
            <a:b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UI Design – </a:t>
            </a:r>
            <a:r>
              <a:rPr lang="en-US" sz="3000" b="1" kern="100" dirty="0" err="1">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Dosen</a:t>
            </a:r>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 </a:t>
            </a:r>
            <a:b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endParaRPr lang="en-US" sz="3000" dirty="0"/>
          </a:p>
        </p:txBody>
      </p:sp>
      <p:pic>
        <p:nvPicPr>
          <p:cNvPr id="3" name="Picture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1974" y="686892"/>
            <a:ext cx="3599815" cy="2023110"/>
          </a:xfrm>
          <a:prstGeom prst="rect">
            <a:avLst/>
          </a:prstGeom>
          <a:noFill/>
          <a:ln>
            <a:noFill/>
          </a:ln>
        </p:spPr>
      </p:pic>
      <p:sp>
        <p:nvSpPr>
          <p:cNvPr id="5" name="Rectangle 4"/>
          <p:cNvSpPr/>
          <p:nvPr/>
        </p:nvSpPr>
        <p:spPr>
          <a:xfrm>
            <a:off x="3921789" y="686892"/>
            <a:ext cx="4920785" cy="1938992"/>
          </a:xfrm>
          <a:prstGeom prst="rect">
            <a:avLst/>
          </a:prstGeom>
        </p:spPr>
        <p:txBody>
          <a:bodyPr wrap="square">
            <a:spAutoFit/>
          </a:bodyPr>
          <a:lstStyle/>
          <a:p>
            <a:pPr algn="just">
              <a:lnSpc>
                <a:spcPct val="150000"/>
              </a:lnSpc>
            </a:pP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Login: </a:t>
            </a:r>
            <a:r>
              <a:rPr lang="en-US" sz="1600" dirty="0" err="1">
                <a:latin typeface="Times New Roman" panose="02020603050405020304" pitchFamily="18" charset="0"/>
                <a:ea typeface="Calibri" panose="020F0502020204030204" pitchFamily="34" charset="0"/>
              </a:rPr>
              <a:t>Ini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adalah</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yang </a:t>
            </a:r>
            <a:r>
              <a:rPr lang="en-US" sz="1600" dirty="0" err="1">
                <a:latin typeface="Times New Roman" panose="02020603050405020304" pitchFamily="18" charset="0"/>
                <a:ea typeface="Calibri" panose="020F0502020204030204" pitchFamily="34" charset="0"/>
              </a:rPr>
              <a:t>pertama</a:t>
            </a:r>
            <a:r>
              <a:rPr lang="en-US" sz="1600" dirty="0">
                <a:latin typeface="Times New Roman" panose="02020603050405020304" pitchFamily="18" charset="0"/>
                <a:ea typeface="Calibri" panose="020F0502020204030204" pitchFamily="34" charset="0"/>
              </a:rPr>
              <a:t> di </a:t>
            </a:r>
            <a:r>
              <a:rPr lang="en-US" sz="1600" dirty="0" err="1">
                <a:latin typeface="Times New Roman" panose="02020603050405020304" pitchFamily="18" charset="0"/>
                <a:ea typeface="Calibri" panose="020F0502020204030204" pitchFamily="34" charset="0"/>
              </a:rPr>
              <a:t>akses</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untuk</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melakukan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absen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jalan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Pengguna</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harus</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memasukan</a:t>
            </a:r>
            <a:r>
              <a:rPr lang="en-US" sz="1600" dirty="0">
                <a:latin typeface="Times New Roman" panose="02020603050405020304" pitchFamily="18" charset="0"/>
                <a:ea typeface="Calibri" panose="020F0502020204030204" pitchFamily="34" charset="0"/>
              </a:rPr>
              <a:t> NIM </a:t>
            </a:r>
            <a:r>
              <a:rPr lang="en-US" sz="1600" dirty="0" err="1">
                <a:latin typeface="Times New Roman" panose="02020603050405020304" pitchFamily="18" charset="0"/>
                <a:ea typeface="Calibri" panose="020F0502020204030204" pitchFamily="34" charset="0"/>
              </a:rPr>
              <a:t>bagi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mahasiswa</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dan</a:t>
            </a:r>
            <a:r>
              <a:rPr lang="en-US" sz="1600" dirty="0">
                <a:latin typeface="Times New Roman" panose="02020603050405020304" pitchFamily="18" charset="0"/>
                <a:ea typeface="Calibri" panose="020F0502020204030204" pitchFamily="34" charset="0"/>
              </a:rPr>
              <a:t> NID </a:t>
            </a:r>
            <a:r>
              <a:rPr lang="en-US" sz="1600" dirty="0" err="1">
                <a:latin typeface="Times New Roman" panose="02020603050405020304" pitchFamily="18" charset="0"/>
                <a:ea typeface="Calibri" panose="020F0502020204030204" pitchFamily="34" charset="0"/>
              </a:rPr>
              <a:t>bagi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dosen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memasukkan</a:t>
            </a:r>
            <a:r>
              <a:rPr lang="en-US" sz="1600" dirty="0">
                <a:latin typeface="Times New Roman" panose="02020603050405020304" pitchFamily="18" charset="0"/>
                <a:ea typeface="Calibri" panose="020F0502020204030204" pitchFamily="34" charset="0"/>
              </a:rPr>
              <a:t> password </a:t>
            </a:r>
            <a:r>
              <a:rPr lang="en-US" sz="1600" dirty="0" err="1">
                <a:latin typeface="Times New Roman" panose="02020603050405020304" pitchFamily="18" charset="0"/>
                <a:ea typeface="Calibri" panose="020F0502020204030204" pitchFamily="34" charset="0"/>
              </a:rPr>
              <a:t>sesuai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dengan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akun</a:t>
            </a:r>
            <a:r>
              <a:rPr lang="en-US" sz="1600" dirty="0">
                <a:latin typeface="Times New Roman" panose="02020603050405020304" pitchFamily="18" charset="0"/>
                <a:ea typeface="Calibri" panose="020F0502020204030204" pitchFamily="34" charset="0"/>
              </a:rPr>
              <a:t> My UNPAM.</a:t>
            </a:r>
            <a:endParaRPr lang="en-US" sz="1800" dirty="0"/>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974" y="2955893"/>
            <a:ext cx="3599815" cy="2026285"/>
          </a:xfrm>
          <a:prstGeom prst="rect">
            <a:avLst/>
          </a:prstGeom>
          <a:noFill/>
          <a:ln>
            <a:noFill/>
          </a:ln>
        </p:spPr>
      </p:pic>
      <p:sp>
        <p:nvSpPr>
          <p:cNvPr id="8" name="Rectangle 7"/>
          <p:cNvSpPr/>
          <p:nvPr/>
        </p:nvSpPr>
        <p:spPr>
          <a:xfrm>
            <a:off x="3921788" y="3138038"/>
            <a:ext cx="4920785" cy="830997"/>
          </a:xfrm>
          <a:prstGeom prst="rect">
            <a:avLst/>
          </a:prstGeom>
        </p:spPr>
        <p:txBody>
          <a:bodyPr wrap="square">
            <a:spAutoFit/>
          </a:bodyPr>
          <a:lstStyle/>
          <a:p>
            <a:pPr algn="just">
              <a:lnSpc>
                <a:spcPct val="150000"/>
              </a:lnSpc>
            </a:pP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Absen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Jalan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Ini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adalah</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daftar</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mahasiswa</a:t>
            </a:r>
            <a:r>
              <a:rPr lang="en-US" sz="1600" dirty="0">
                <a:latin typeface="Times New Roman" panose="02020603050405020304" pitchFamily="18" charset="0"/>
                <a:ea typeface="Calibri" panose="020F0502020204030204" pitchFamily="34" charset="0"/>
              </a:rPr>
              <a:t> yang </a:t>
            </a:r>
            <a:r>
              <a:rPr lang="en-US" sz="1600" dirty="0" err="1">
                <a:latin typeface="Times New Roman" panose="02020603050405020304" pitchFamily="18" charset="0"/>
                <a:ea typeface="Calibri" panose="020F0502020204030204" pitchFamily="34" charset="0"/>
              </a:rPr>
              <a:t>ingin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atau</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telah</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melakukan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absen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jalan</a:t>
            </a:r>
            <a:r>
              <a:rPr lang="en-US" sz="1600" dirty="0">
                <a:latin typeface="Times New Roman" panose="02020603050405020304" pitchFamily="18" charset="0"/>
                <a:ea typeface="Calibri" panose="020F0502020204030204" pitchFamily="34" charset="0"/>
              </a:rPr>
              <a:t>.</a:t>
            </a:r>
            <a:endParaRPr lang="en-US" sz="1800" dirty="0"/>
          </a:p>
        </p:txBody>
      </p:sp>
    </p:spTree>
    <p:extLst>
      <p:ext uri="{BB962C8B-B14F-4D97-AF65-F5344CB8AC3E}">
        <p14:creationId xmlns:p14="http://schemas.microsoft.com/office/powerpoint/2010/main" val="38573490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3619" y="0"/>
            <a:ext cx="8520600" cy="565079"/>
          </a:xfrm>
        </p:spPr>
        <p:txBody>
          <a:bodyPr/>
          <a:lstStyle/>
          <a:p>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UI Design – </a:t>
            </a:r>
            <a:r>
              <a:rPr lang="en-US" sz="3000" b="1" kern="100" dirty="0" err="1">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Dosen</a:t>
            </a:r>
            <a:endParaRPr lang="en-US" dirty="0"/>
          </a:p>
        </p:txBody>
      </p:sp>
      <p:pic>
        <p:nvPicPr>
          <p:cNvPr id="3" name="Picture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3619" y="565079"/>
            <a:ext cx="3599815" cy="2026285"/>
          </a:xfrm>
          <a:prstGeom prst="rect">
            <a:avLst/>
          </a:prstGeom>
          <a:noFill/>
          <a:ln>
            <a:noFill/>
          </a:ln>
        </p:spPr>
      </p:pic>
      <p:sp>
        <p:nvSpPr>
          <p:cNvPr id="5" name="Rectangle 4"/>
          <p:cNvSpPr/>
          <p:nvPr/>
        </p:nvSpPr>
        <p:spPr>
          <a:xfrm>
            <a:off x="3983434" y="747224"/>
            <a:ext cx="4920785" cy="830997"/>
          </a:xfrm>
          <a:prstGeom prst="rect">
            <a:avLst/>
          </a:prstGeom>
        </p:spPr>
        <p:txBody>
          <a:bodyPr wrap="square">
            <a:spAutoFit/>
          </a:bodyPr>
          <a:lstStyle/>
          <a:p>
            <a:pPr algn="just">
              <a:lnSpc>
                <a:spcPct val="150000"/>
              </a:lnSpc>
            </a:pP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Detail </a:t>
            </a:r>
            <a:r>
              <a:rPr lang="en-US" sz="1600" dirty="0" err="1">
                <a:latin typeface="Times New Roman" panose="02020603050405020304" pitchFamily="18" charset="0"/>
                <a:ea typeface="Calibri" panose="020F0502020204030204" pitchFamily="34" charset="0"/>
              </a:rPr>
              <a:t>Mahasiswa</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Absen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Jalan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Ini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adalah</a:t>
            </a:r>
            <a:r>
              <a:rPr lang="en-US" sz="1600" dirty="0">
                <a:latin typeface="Times New Roman" panose="02020603050405020304" pitchFamily="18" charset="0"/>
                <a:ea typeface="Calibri" panose="020F0502020204030204" pitchFamily="34" charset="0"/>
              </a:rPr>
              <a:t> detail </a:t>
            </a:r>
            <a:r>
              <a:rPr lang="en-US" sz="1600" dirty="0" err="1">
                <a:latin typeface="Times New Roman" panose="02020603050405020304" pitchFamily="18" charset="0"/>
                <a:ea typeface="Calibri" panose="020F0502020204030204" pitchFamily="34" charset="0"/>
              </a:rPr>
              <a:t>dari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mahasiswa</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absen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jalan</a:t>
            </a:r>
            <a:r>
              <a:rPr lang="en-US" sz="1600" dirty="0">
                <a:latin typeface="Times New Roman" panose="02020603050405020304" pitchFamily="18" charset="0"/>
                <a:ea typeface="Calibri" panose="020F0502020204030204" pitchFamily="34" charset="0"/>
              </a:rPr>
              <a:t>.</a:t>
            </a:r>
            <a:endParaRPr lang="en-US" sz="1800" dirty="0"/>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3618" y="2925070"/>
            <a:ext cx="3599815" cy="2026285"/>
          </a:xfrm>
          <a:prstGeom prst="rect">
            <a:avLst/>
          </a:prstGeom>
          <a:noFill/>
          <a:ln>
            <a:noFill/>
          </a:ln>
        </p:spPr>
      </p:pic>
      <p:sp>
        <p:nvSpPr>
          <p:cNvPr id="8" name="Rectangle 7"/>
          <p:cNvSpPr/>
          <p:nvPr/>
        </p:nvSpPr>
        <p:spPr>
          <a:xfrm>
            <a:off x="3983433" y="3132830"/>
            <a:ext cx="4920786" cy="1200329"/>
          </a:xfrm>
          <a:prstGeom prst="rect">
            <a:avLst/>
          </a:prstGeom>
        </p:spPr>
        <p:txBody>
          <a:bodyPr wrap="square">
            <a:spAutoFit/>
          </a:bodyPr>
          <a:lstStyle/>
          <a:p>
            <a:pPr algn="just">
              <a:lnSpc>
                <a:spcPct val="150000"/>
              </a:lnSpc>
            </a:pP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Scan QR </a:t>
            </a:r>
            <a:r>
              <a:rPr lang="en-US" sz="1600" dirty="0" err="1">
                <a:latin typeface="Times New Roman" panose="02020603050405020304" pitchFamily="18" charset="0"/>
                <a:ea typeface="Calibri" panose="020F0502020204030204" pitchFamily="34" charset="0"/>
              </a:rPr>
              <a:t>Absensi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Ini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adalah</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QR </a:t>
            </a:r>
            <a:r>
              <a:rPr lang="en-US" sz="1600" dirty="0" err="1">
                <a:latin typeface="Times New Roman" panose="02020603050405020304" pitchFamily="18" charset="0"/>
                <a:ea typeface="Calibri" panose="020F0502020204030204" pitchFamily="34" charset="0"/>
              </a:rPr>
              <a:t>untuk</a:t>
            </a:r>
            <a:r>
              <a:rPr lang="en-US" sz="1600" dirty="0">
                <a:latin typeface="Times New Roman" panose="02020603050405020304" pitchFamily="18" charset="0"/>
                <a:ea typeface="Calibri" panose="020F0502020204030204" pitchFamily="34" charset="0"/>
              </a:rPr>
              <a:t> di scan </a:t>
            </a:r>
            <a:r>
              <a:rPr lang="en-US" sz="1600" dirty="0" err="1">
                <a:latin typeface="Times New Roman" panose="02020603050405020304" pitchFamily="18" charset="0"/>
                <a:ea typeface="Calibri" panose="020F0502020204030204" pitchFamily="34" charset="0"/>
              </a:rPr>
              <a:t>khusus</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mahasiswa</a:t>
            </a:r>
            <a:r>
              <a:rPr lang="en-US" sz="1600" dirty="0">
                <a:latin typeface="Times New Roman" panose="02020603050405020304" pitchFamily="18" charset="0"/>
                <a:ea typeface="Calibri" panose="020F0502020204030204" pitchFamily="34" charset="0"/>
              </a:rPr>
              <a:t> yang </a:t>
            </a:r>
            <a:r>
              <a:rPr lang="en-US" sz="1600" dirty="0" err="1">
                <a:latin typeface="Times New Roman" panose="02020603050405020304" pitchFamily="18" charset="0"/>
                <a:ea typeface="Calibri" panose="020F0502020204030204" pitchFamily="34" charset="0"/>
              </a:rPr>
              <a:t>ingin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melakukan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absen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jalan</a:t>
            </a:r>
            <a:r>
              <a:rPr lang="en-US" sz="1600" dirty="0">
                <a:latin typeface="Times New Roman" panose="02020603050405020304" pitchFamily="18" charset="0"/>
                <a:ea typeface="Calibri" panose="020F0502020204030204" pitchFamily="34" charset="0"/>
              </a:rPr>
              <a:t>.</a:t>
            </a:r>
            <a:endParaRPr lang="en-US" sz="1800" dirty="0"/>
          </a:p>
        </p:txBody>
      </p:sp>
    </p:spTree>
    <p:extLst>
      <p:ext uri="{BB962C8B-B14F-4D97-AF65-F5344CB8AC3E}">
        <p14:creationId xmlns:p14="http://schemas.microsoft.com/office/powerpoint/2010/main" val="26844653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522" y="223288"/>
            <a:ext cx="8520600" cy="565079"/>
          </a:xfrm>
        </p:spPr>
        <p:txBody>
          <a:bodyPr/>
          <a:lstStyle/>
          <a:p>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UI Design – </a:t>
            </a:r>
            <a:r>
              <a:rPr lang="en-US" sz="3000" b="1" kern="100" dirty="0" err="1">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Dosen</a:t>
            </a:r>
            <a:endParaRPr lang="en-US" dirty="0"/>
          </a:p>
        </p:txBody>
      </p:sp>
      <p:pic>
        <p:nvPicPr>
          <p:cNvPr id="3" name="Picture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522" y="1548332"/>
            <a:ext cx="3599815" cy="2026285"/>
          </a:xfrm>
          <a:prstGeom prst="rect">
            <a:avLst/>
          </a:prstGeom>
          <a:noFill/>
          <a:ln>
            <a:noFill/>
          </a:ln>
        </p:spPr>
      </p:pic>
      <p:sp>
        <p:nvSpPr>
          <p:cNvPr id="5" name="Rectangle 4"/>
          <p:cNvSpPr/>
          <p:nvPr/>
        </p:nvSpPr>
        <p:spPr>
          <a:xfrm>
            <a:off x="3942337" y="2063516"/>
            <a:ext cx="4920785" cy="830997"/>
          </a:xfrm>
          <a:prstGeom prst="rect">
            <a:avLst/>
          </a:prstGeom>
        </p:spPr>
        <p:txBody>
          <a:bodyPr wrap="square">
            <a:spAutoFit/>
          </a:bodyPr>
          <a:lstStyle/>
          <a:p>
            <a:pPr algn="just">
              <a:lnSpc>
                <a:spcPct val="150000"/>
              </a:lnSpc>
            </a:pP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Absensi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Berhasil</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Ini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adalah</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absensi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berhasil</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jika</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mahasiswa</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telah</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melakukan</a:t>
            </a:r>
            <a:r>
              <a:rPr lang="en-US" sz="1600" dirty="0">
                <a:latin typeface="Times New Roman" panose="02020603050405020304" pitchFamily="18" charset="0"/>
                <a:ea typeface="Calibri" panose="020F0502020204030204" pitchFamily="34" charset="0"/>
              </a:rPr>
              <a:t> scan. </a:t>
            </a:r>
            <a:endParaRPr lang="en-US" sz="1800" dirty="0"/>
          </a:p>
        </p:txBody>
      </p:sp>
    </p:spTree>
    <p:extLst>
      <p:ext uri="{BB962C8B-B14F-4D97-AF65-F5344CB8AC3E}">
        <p14:creationId xmlns:p14="http://schemas.microsoft.com/office/powerpoint/2010/main" val="26538765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522" y="67713"/>
            <a:ext cx="8520600" cy="565079"/>
          </a:xfrm>
        </p:spPr>
        <p:txBody>
          <a:bodyPr/>
          <a:lstStyle/>
          <a:p>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Efisiensi</a:t>
            </a:r>
            <a:endParaRPr lang="en-US" dirty="0"/>
          </a:p>
        </p:txBody>
      </p:sp>
      <mc:AlternateContent xmlns:mc="http://schemas.openxmlformats.org/markup-compatibility/2006">
        <mc:Choice xmlns:a14="http://schemas.microsoft.com/office/drawing/2010/main" Requires="a14">
          <p:sp>
            <p:nvSpPr>
              <p:cNvPr id="5" name="Rectangle 4"/>
              <p:cNvSpPr/>
              <p:nvPr/>
            </p:nvSpPr>
            <p:spPr>
              <a:xfrm>
                <a:off x="2111607" y="638384"/>
                <a:ext cx="4920785" cy="3989105"/>
              </a:xfrm>
              <a:prstGeom prst="rect">
                <a:avLst/>
              </a:prstGeom>
            </p:spPr>
            <p:txBody>
              <a:bodyPr wrap="square">
                <a:spAutoFit/>
              </a:bodyPr>
              <a:lstStyle/>
              <a:p>
                <a:pPr lvl="1" algn="just">
                  <a:lnSpc>
                    <a:spcPct val="150000"/>
                  </a:lnSpc>
                </a:pPr>
                <a:r>
                  <a:rPr lang="en-US" sz="1600" dirty="0">
                    <a:latin typeface="Times New Roman" panose="02020603050405020304" pitchFamily="18" charset="0"/>
                    <a:ea typeface="Tahoma" panose="020B0604030504040204" pitchFamily="34" charset="0"/>
                    <a:cs typeface="Times New Roman" panose="02020603050405020304" pitchFamily="18" charset="0"/>
                  </a:rPr>
                  <a:t>Sebelum </a:t>
                </a:r>
                <a:r>
                  <a:rPr lang="en-US" sz="1600" dirty="0" err="1">
                    <a:latin typeface="Times New Roman" panose="02020603050405020304" pitchFamily="18" charset="0"/>
                    <a:ea typeface="Tahoma" panose="020B0604030504040204" pitchFamily="34" charset="0"/>
                    <a:cs typeface="Times New Roman" panose="02020603050405020304" pitchFamily="18" charset="0"/>
                  </a:rPr>
                  <a:t>ada</a:t>
                </a:r>
                <a:r>
                  <a:rPr lang="en-US" sz="1600" dirty="0">
                    <a:latin typeface="Times New Roman" panose="02020603050405020304" pitchFamily="18" charset="0"/>
                    <a:ea typeface="Tahoma" panose="020B0604030504040204" pitchFamily="34" charset="0"/>
                    <a:cs typeface="Times New Roman" panose="02020603050405020304" pitchFamily="18" charset="0"/>
                  </a:rPr>
                  <a:t> sistem absen jalan:</a:t>
                </a:r>
              </a:p>
              <a:p>
                <a:pPr lvl="1" algn="just">
                  <a:lnSpc>
                    <a:spcPct val="150000"/>
                  </a:lnSpc>
                </a:pPr>
                <a:r>
                  <a:rPr lang="en-US" sz="1600" dirty="0">
                    <a:latin typeface="Times New Roman" panose="02020603050405020304" pitchFamily="18" charset="0"/>
                    <a:ea typeface="Tahoma" panose="020B0604030504040204" pitchFamily="34" charset="0"/>
                    <a:cs typeface="Times New Roman" panose="02020603050405020304" pitchFamily="18" charset="0"/>
                  </a:rPr>
                  <a:t>Efisiensi = </a:t>
                </a:r>
                <a14:m>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𝐽𝑢𝑚𝑙𝑎h</m:t>
                        </m:r>
                        <m:r>
                          <a:rPr lang="en-US" sz="1600" b="0" i="1" smtClean="0">
                            <a:latin typeface="Cambria Math" panose="02040503050406030204" pitchFamily="18" charset="0"/>
                          </a:rPr>
                          <m:t> </m:t>
                        </m:r>
                        <m:r>
                          <a:rPr lang="en-US" sz="1600" b="0" i="1" smtClean="0">
                            <a:latin typeface="Cambria Math" panose="02040503050406030204" pitchFamily="18" charset="0"/>
                          </a:rPr>
                          <m:t>𝑀𝑎h𝑎𝑠𝑖𝑠𝑤𝑎</m:t>
                        </m:r>
                        <m:r>
                          <a:rPr lang="en-US" sz="1600" b="0" i="1" smtClean="0">
                            <a:latin typeface="Cambria Math" panose="02040503050406030204" pitchFamily="18" charset="0"/>
                          </a:rPr>
                          <m:t> </m:t>
                        </m:r>
                        <m:r>
                          <a:rPr lang="en-US" sz="1600" b="0" i="1" smtClean="0">
                            <a:latin typeface="Cambria Math" panose="02040503050406030204" pitchFamily="18" charset="0"/>
                          </a:rPr>
                          <m:t>𝐻𝑎𝑑𝑖𝑟</m:t>
                        </m:r>
                      </m:num>
                      <m:den>
                        <m:r>
                          <a:rPr lang="en-US" sz="1600" b="0" i="1" smtClean="0">
                            <a:latin typeface="Cambria Math" panose="02040503050406030204" pitchFamily="18" charset="0"/>
                          </a:rPr>
                          <m:t>𝑇𝑜𝑡𝑎𝑙</m:t>
                        </m:r>
                        <m:r>
                          <a:rPr lang="en-US" sz="1600" b="0" i="1" smtClean="0">
                            <a:latin typeface="Cambria Math" panose="02040503050406030204" pitchFamily="18" charset="0"/>
                          </a:rPr>
                          <m:t> </m:t>
                        </m:r>
                        <m:r>
                          <a:rPr lang="en-US" sz="1600" b="0" i="1" smtClean="0">
                            <a:latin typeface="Cambria Math" panose="02040503050406030204" pitchFamily="18" charset="0"/>
                          </a:rPr>
                          <m:t>𝑚𝑎h𝑎𝑠𝑖𝑠𝑤𝑎</m:t>
                        </m:r>
                      </m:den>
                    </m:f>
                  </m:oMath>
                </a14:m>
                <a:r>
                  <a:rPr lang="en-US" sz="1600" dirty="0">
                    <a:latin typeface="Times New Roman" panose="02020603050405020304" pitchFamily="18" charset="0"/>
                    <a:ea typeface="Tahoma" panose="020B0604030504040204" pitchFamily="34" charset="0"/>
                    <a:cs typeface="Times New Roman" panose="02020603050405020304" pitchFamily="18" charset="0"/>
                  </a:rPr>
                  <a:t> x 100%</a:t>
                </a:r>
              </a:p>
              <a:p>
                <a:pPr lvl="1" algn="just">
                  <a:lnSpc>
                    <a:spcPct val="150000"/>
                  </a:lnSpc>
                </a:pPr>
                <a:r>
                  <a:rPr lang="en-US" sz="1600" dirty="0">
                    <a:latin typeface="Times New Roman" panose="02020603050405020304" pitchFamily="18" charset="0"/>
                    <a:ea typeface="Tahoma" panose="020B0604030504040204" pitchFamily="34" charset="0"/>
                    <a:cs typeface="Times New Roman" panose="02020603050405020304" pitchFamily="18" charset="0"/>
                  </a:rPr>
                  <a:t>Efisiensi = </a:t>
                </a:r>
                <a14:m>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20</m:t>
                        </m:r>
                      </m:num>
                      <m:den>
                        <m:r>
                          <a:rPr lang="en-US" sz="1600" b="0" i="1" smtClean="0">
                            <a:latin typeface="Cambria Math" panose="02040503050406030204" pitchFamily="18" charset="0"/>
                          </a:rPr>
                          <m:t>30</m:t>
                        </m:r>
                      </m:den>
                    </m:f>
                    <m:r>
                      <a:rPr lang="en-US" sz="1600" b="0" i="0" smtClean="0">
                        <a:latin typeface="Cambria Math" panose="02040503050406030204" pitchFamily="18" charset="0"/>
                      </a:rPr>
                      <m:t> </m:t>
                    </m:r>
                  </m:oMath>
                </a14:m>
                <a:r>
                  <a:rPr lang="en-US" sz="1600" dirty="0">
                    <a:latin typeface="Times New Roman" panose="02020603050405020304" pitchFamily="18" charset="0"/>
                    <a:ea typeface="Tahoma" panose="020B0604030504040204" pitchFamily="34" charset="0"/>
                    <a:cs typeface="Times New Roman" panose="02020603050405020304" pitchFamily="18" charset="0"/>
                  </a:rPr>
                  <a:t>x 100% = 66 %</a:t>
                </a:r>
              </a:p>
              <a:p>
                <a:pPr lvl="1" algn="just">
                  <a:lnSpc>
                    <a:spcPct val="150000"/>
                  </a:lnSpc>
                </a:pPr>
                <a:r>
                  <a:rPr lang="en-US" sz="1600" dirty="0" err="1">
                    <a:latin typeface="Times New Roman" panose="02020603050405020304" pitchFamily="18" charset="0"/>
                    <a:ea typeface="Tahoma" panose="020B0604030504040204" pitchFamily="34" charset="0"/>
                    <a:cs typeface="Times New Roman" panose="02020603050405020304" pitchFamily="18" charset="0"/>
                  </a:rPr>
                  <a:t>Persentase</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absensi</a:t>
                </a:r>
                <a:r>
                  <a:rPr lang="en-US" sz="1600" dirty="0">
                    <a:latin typeface="Times New Roman" panose="02020603050405020304" pitchFamily="18" charset="0"/>
                    <a:ea typeface="Tahoma" panose="020B0604030504040204" pitchFamily="34" charset="0"/>
                    <a:cs typeface="Times New Roman" panose="02020603050405020304" pitchFamily="18" charset="0"/>
                  </a:rPr>
                  <a:t> mahasiswa </a:t>
                </a:r>
                <a:r>
                  <a:rPr lang="en-US" sz="1600" dirty="0" err="1">
                    <a:latin typeface="Times New Roman" panose="02020603050405020304" pitchFamily="18" charset="0"/>
                    <a:ea typeface="Tahoma" panose="020B0604030504040204" pitchFamily="34" charset="0"/>
                    <a:cs typeface="Times New Roman" panose="02020603050405020304" pitchFamily="18" charset="0"/>
                  </a:rPr>
                  <a:t>adalah</a:t>
                </a:r>
                <a:r>
                  <a:rPr lang="en-US" sz="1600" dirty="0">
                    <a:latin typeface="Times New Roman" panose="02020603050405020304" pitchFamily="18" charset="0"/>
                    <a:ea typeface="Tahoma" panose="020B0604030504040204" pitchFamily="34" charset="0"/>
                    <a:cs typeface="Times New Roman" panose="02020603050405020304" pitchFamily="18" charset="0"/>
                  </a:rPr>
                  <a:t> 66%</a:t>
                </a:r>
              </a:p>
              <a:p>
                <a:pPr lvl="1" algn="just">
                  <a:lnSpc>
                    <a:spcPct val="150000"/>
                  </a:lnSpc>
                </a:pPr>
                <a:r>
                  <a:rPr lang="en-US" sz="1100" dirty="0">
                    <a:latin typeface="Times New Roman" panose="02020603050405020304" pitchFamily="18" charset="0"/>
                    <a:ea typeface="Tahoma" panose="020B0604030504040204" pitchFamily="34" charset="0"/>
                    <a:cs typeface="Times New Roman" panose="02020603050405020304" pitchFamily="18" charset="0"/>
                  </a:rPr>
                  <a:t> </a:t>
                </a:r>
              </a:p>
              <a:p>
                <a:pPr lvl="1" algn="just">
                  <a:lnSpc>
                    <a:spcPct val="150000"/>
                  </a:lnSpc>
                </a:pPr>
                <a:r>
                  <a:rPr lang="en-US" sz="1600" dirty="0" err="1">
                    <a:latin typeface="Times New Roman" panose="02020603050405020304" pitchFamily="18" charset="0"/>
                    <a:ea typeface="Tahoma" panose="020B0604030504040204" pitchFamily="34" charset="0"/>
                    <a:cs typeface="Times New Roman" panose="02020603050405020304" pitchFamily="18" charset="0"/>
                  </a:rPr>
                  <a:t>Setelah</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ada</a:t>
                </a:r>
                <a:r>
                  <a:rPr lang="en-US" sz="1600" dirty="0">
                    <a:latin typeface="Times New Roman" panose="02020603050405020304" pitchFamily="18" charset="0"/>
                    <a:ea typeface="Tahoma" panose="020B0604030504040204" pitchFamily="34" charset="0"/>
                    <a:cs typeface="Times New Roman" panose="02020603050405020304" pitchFamily="18" charset="0"/>
                  </a:rPr>
                  <a:t> sistem absen jalan:</a:t>
                </a:r>
              </a:p>
              <a:p>
                <a:pPr lvl="1" algn="just">
                  <a:lnSpc>
                    <a:spcPct val="150000"/>
                  </a:lnSpc>
                </a:pPr>
                <a:r>
                  <a:rPr lang="en-US" sz="1600" dirty="0">
                    <a:latin typeface="Times New Roman" panose="02020603050405020304" pitchFamily="18" charset="0"/>
                    <a:ea typeface="Tahoma" panose="020B0604030504040204" pitchFamily="34" charset="0"/>
                    <a:cs typeface="Times New Roman" panose="02020603050405020304" pitchFamily="18" charset="0"/>
                  </a:rPr>
                  <a:t>Efisiensi = </a:t>
                </a:r>
                <a14:m>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30</m:t>
                        </m:r>
                      </m:num>
                      <m:den>
                        <m:r>
                          <a:rPr lang="en-US" sz="1600" b="0" i="1" smtClean="0">
                            <a:latin typeface="Cambria Math" panose="02040503050406030204" pitchFamily="18" charset="0"/>
                          </a:rPr>
                          <m:t>30</m:t>
                        </m:r>
                      </m:den>
                    </m:f>
                  </m:oMath>
                </a14:m>
                <a:r>
                  <a:rPr lang="en-US" sz="1600" dirty="0">
                    <a:latin typeface="Times New Roman" panose="02020603050405020304" pitchFamily="18" charset="0"/>
                    <a:ea typeface="Tahoma" panose="020B0604030504040204" pitchFamily="34" charset="0"/>
                    <a:cs typeface="Times New Roman" panose="02020603050405020304" pitchFamily="18" charset="0"/>
                  </a:rPr>
                  <a:t> x 100% = 100 %</a:t>
                </a:r>
              </a:p>
              <a:p>
                <a:pPr lvl="1" algn="just">
                  <a:lnSpc>
                    <a:spcPct val="150000"/>
                  </a:lnSpc>
                </a:pPr>
                <a:r>
                  <a:rPr lang="en-US" sz="1600" dirty="0" err="1">
                    <a:latin typeface="Times New Roman" panose="02020603050405020304" pitchFamily="18" charset="0"/>
                    <a:ea typeface="Tahoma" panose="020B0604030504040204" pitchFamily="34" charset="0"/>
                    <a:cs typeface="Times New Roman" panose="02020603050405020304" pitchFamily="18" charset="0"/>
                  </a:rPr>
                  <a:t>Persentase</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absensi</a:t>
                </a:r>
                <a:r>
                  <a:rPr lang="en-US" sz="1600" dirty="0">
                    <a:latin typeface="Times New Roman" panose="02020603050405020304" pitchFamily="18" charset="0"/>
                    <a:ea typeface="Tahoma" panose="020B0604030504040204" pitchFamily="34" charset="0"/>
                    <a:cs typeface="Times New Roman" panose="02020603050405020304" pitchFamily="18" charset="0"/>
                  </a:rPr>
                  <a:t> mahasiswa </a:t>
                </a:r>
                <a:r>
                  <a:rPr lang="en-US" sz="1600" dirty="0" err="1">
                    <a:latin typeface="Times New Roman" panose="02020603050405020304" pitchFamily="18" charset="0"/>
                    <a:ea typeface="Tahoma" panose="020B0604030504040204" pitchFamily="34" charset="0"/>
                    <a:cs typeface="Times New Roman" panose="02020603050405020304" pitchFamily="18" charset="0"/>
                  </a:rPr>
                  <a:t>adalah</a:t>
                </a:r>
                <a:r>
                  <a:rPr lang="en-US" sz="1600" dirty="0">
                    <a:latin typeface="Times New Roman" panose="02020603050405020304" pitchFamily="18" charset="0"/>
                    <a:ea typeface="Tahoma" panose="020B0604030504040204" pitchFamily="34" charset="0"/>
                    <a:cs typeface="Times New Roman" panose="02020603050405020304" pitchFamily="18" charset="0"/>
                  </a:rPr>
                  <a:t> 100%</a:t>
                </a:r>
              </a:p>
              <a:p>
                <a:pPr lvl="1" algn="just">
                  <a:lnSpc>
                    <a:spcPct val="150000"/>
                  </a:lnSpc>
                </a:pPr>
                <a:endParaRPr lang="en-US" sz="1100" dirty="0">
                  <a:latin typeface="Times New Roman" panose="02020603050405020304" pitchFamily="18" charset="0"/>
                  <a:ea typeface="Tahoma" panose="020B0604030504040204" pitchFamily="34" charset="0"/>
                  <a:cs typeface="Times New Roman" panose="02020603050405020304" pitchFamily="18" charset="0"/>
                </a:endParaRPr>
              </a:p>
              <a:p>
                <a:pPr lvl="1" algn="just">
                  <a:lnSpc>
                    <a:spcPct val="150000"/>
                  </a:lnSpc>
                </a:pPr>
                <a:r>
                  <a:rPr lang="en-US" sz="1600" dirty="0" err="1">
                    <a:latin typeface="Times New Roman" panose="02020603050405020304" pitchFamily="18" charset="0"/>
                    <a:ea typeface="Tahoma" panose="020B0604030504040204" pitchFamily="34" charset="0"/>
                    <a:cs typeface="Times New Roman" panose="02020603050405020304" pitchFamily="18" charset="0"/>
                  </a:rPr>
                  <a:t>Absensi</a:t>
                </a:r>
                <a:r>
                  <a:rPr lang="en-US" sz="1600" dirty="0">
                    <a:latin typeface="Times New Roman" panose="02020603050405020304" pitchFamily="18" charset="0"/>
                    <a:ea typeface="Tahoma" panose="020B0604030504040204" pitchFamily="34" charset="0"/>
                    <a:cs typeface="Times New Roman" panose="02020603050405020304" pitchFamily="18" charset="0"/>
                  </a:rPr>
                  <a:t> mahasiswa </a:t>
                </a:r>
                <a:r>
                  <a:rPr lang="en-US" sz="1600" dirty="0" err="1">
                    <a:latin typeface="Times New Roman" panose="02020603050405020304" pitchFamily="18" charset="0"/>
                    <a:ea typeface="Tahoma" panose="020B0604030504040204" pitchFamily="34" charset="0"/>
                    <a:cs typeface="Times New Roman" panose="02020603050405020304" pitchFamily="18" charset="0"/>
                  </a:rPr>
                  <a:t>meningkat</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sebesar</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b="1" dirty="0">
                    <a:latin typeface="Times New Roman" panose="02020603050405020304" pitchFamily="18" charset="0"/>
                    <a:ea typeface="Tahoma" panose="020B0604030504040204" pitchFamily="34" charset="0"/>
                    <a:cs typeface="Times New Roman" panose="02020603050405020304" pitchFamily="18" charset="0"/>
                  </a:rPr>
                  <a:t>34%</a:t>
                </a:r>
              </a:p>
            </p:txBody>
          </p:sp>
        </mc:Choice>
        <mc:Fallback>
          <p:sp>
            <p:nvSpPr>
              <p:cNvPr id="5" name="Rectangle 4"/>
              <p:cNvSpPr>
                <a:spLocks noRot="1" noChangeAspect="1" noMove="1" noResize="1" noEditPoints="1" noAdjustHandles="1" noChangeArrowheads="1" noChangeShapeType="1" noTextEdit="1"/>
              </p:cNvSpPr>
              <p:nvPr/>
            </p:nvSpPr>
            <p:spPr>
              <a:xfrm>
                <a:off x="2111607" y="638384"/>
                <a:ext cx="4920785" cy="3989105"/>
              </a:xfrm>
              <a:prstGeom prst="rect">
                <a:avLst/>
              </a:prstGeom>
              <a:blipFill>
                <a:blip r:embed="rId2"/>
                <a:stretch>
                  <a:fillRect l="-619" b="-1070"/>
                </a:stretch>
              </a:blipFill>
            </p:spPr>
            <p:txBody>
              <a:bodyPr/>
              <a:lstStyle/>
              <a:p>
                <a:r>
                  <a:rPr lang="id-ID">
                    <a:noFill/>
                  </a:rPr>
                  <a:t> </a:t>
                </a:r>
              </a:p>
            </p:txBody>
          </p:sp>
        </mc:Fallback>
      </mc:AlternateContent>
    </p:spTree>
    <p:extLst>
      <p:ext uri="{BB962C8B-B14F-4D97-AF65-F5344CB8AC3E}">
        <p14:creationId xmlns:p14="http://schemas.microsoft.com/office/powerpoint/2010/main" val="2541862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407018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11700" y="1537930"/>
            <a:ext cx="8520600" cy="1525418"/>
          </a:xfrm>
          <a:prstGeom prst="rect">
            <a:avLst/>
          </a:prstGeom>
        </p:spPr>
        <p:txBody>
          <a:bodyPr wrap="square">
            <a:spAutoFit/>
          </a:bodyPr>
          <a:lstStyle/>
          <a:p>
            <a:pPr algn="just">
              <a:lnSpc>
                <a:spcPct val="150000"/>
              </a:lnSpc>
            </a:pPr>
            <a:r>
              <a:rPr lang="id-ID" sz="1600" kern="100" dirty="0">
                <a:latin typeface="Times New Roman" panose="02020603050405020304" pitchFamily="18" charset="0"/>
                <a:ea typeface="Calibri" panose="020F0502020204030204" pitchFamily="34" charset="0"/>
                <a:cs typeface="Times New Roman" panose="02020603050405020304" pitchFamily="18" charset="0"/>
              </a:rPr>
              <a:t>Universitas Pamulang (UNPAM) mengalami pertumbuhan pesat dalam jumlah mahasiswa, menyebabkan peningkatan ruang kelas dan tantangan dalam mengelola kehadiran. Mahasiswa sering kesulitan menggantikan kehadiran saat ada kegiatan penting lain. Proses penggantian kehadiran masih mengandalkan komunikasi langsung antara mahasiswa dan dosen, yang rumit dan memakan waktu.</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6C607B2F-CC34-3EA9-883A-67E5411EC8CC}"/>
              </a:ext>
            </a:extLst>
          </p:cNvPr>
          <p:cNvSpPr txBox="1">
            <a:spLocks/>
          </p:cNvSpPr>
          <p:nvPr/>
        </p:nvSpPr>
        <p:spPr>
          <a:xfrm>
            <a:off x="311699" y="510368"/>
            <a:ext cx="8520600" cy="6554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US" sz="3000" b="1" dirty="0">
                <a:latin typeface="Times New Roman" panose="02020603050405020304" pitchFamily="18" charset="0"/>
                <a:cs typeface="Times New Roman" panose="02020603050405020304" pitchFamily="18" charset="0"/>
              </a:rPr>
              <a:t>Latar Belakang</a:t>
            </a:r>
          </a:p>
        </p:txBody>
      </p:sp>
    </p:spTree>
    <p:extLst>
      <p:ext uri="{BB962C8B-B14F-4D97-AF65-F5344CB8AC3E}">
        <p14:creationId xmlns:p14="http://schemas.microsoft.com/office/powerpoint/2010/main" val="3165539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1425" y="1378124"/>
            <a:ext cx="8606269" cy="1986826"/>
          </a:xfrm>
          <a:prstGeom prst="rect">
            <a:avLst/>
          </a:prstGeom>
        </p:spPr>
        <p:txBody>
          <a:bodyPr wrap="square">
            <a:spAutoFit/>
          </a:bodyPr>
          <a:lstStyle/>
          <a:p>
            <a:pPr algn="just">
              <a:lnSpc>
                <a:spcPct val="200000"/>
              </a:lnSpc>
            </a:pPr>
            <a:r>
              <a:rPr lang="id-ID" sz="1600" dirty="0">
                <a:latin typeface="Times New Roman" panose="02020603050405020304" pitchFamily="18" charset="0"/>
                <a:ea typeface="Calibri" panose="020F0502020204030204" pitchFamily="34" charset="0"/>
              </a:rPr>
              <a:t>Aplikasi </a:t>
            </a:r>
            <a:r>
              <a:rPr lang="en-US" sz="1600" dirty="0">
                <a:latin typeface="Times New Roman" panose="02020603050405020304" pitchFamily="18" charset="0"/>
                <a:ea typeface="Calibri" panose="020F0502020204030204" pitchFamily="34" charset="0"/>
              </a:rPr>
              <a:t>“</a:t>
            </a:r>
            <a:r>
              <a:rPr lang="en-US" sz="1600" dirty="0" err="1">
                <a:latin typeface="Times New Roman" panose="02020603050405020304" pitchFamily="18" charset="0"/>
                <a:ea typeface="Calibri" panose="020F0502020204030204" pitchFamily="34" charset="0"/>
              </a:rPr>
              <a:t>Absen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Jalan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Universitas</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Pamulang</a:t>
            </a:r>
            <a:r>
              <a:rPr lang="en-US" sz="1600" dirty="0">
                <a:latin typeface="Times New Roman" panose="02020603050405020304" pitchFamily="18" charset="0"/>
                <a:ea typeface="Calibri" panose="020F0502020204030204" pitchFamily="34" charset="0"/>
              </a:rPr>
              <a:t>”</a:t>
            </a:r>
            <a:r>
              <a:rPr lang="id-ID" sz="1600" dirty="0">
                <a:latin typeface="Times New Roman" panose="02020603050405020304" pitchFamily="18" charset="0"/>
                <a:ea typeface="Calibri" panose="020F0502020204030204" pitchFamily="34" charset="0"/>
              </a:rPr>
              <a:t> hadir sebagai solusi yang akan mengatasi masalah ini. Selain memungkinkan mahasiswa untuk melakukan absen jalan dan mencari kelas yang memiliki mata kuliah dan dosen yang sama, aplikasi ini juga memungkinkan mahasiswa untuk merencanakan kembali kehadiran mereka di kelas di hari lain ketika ada konflik jadwal. </a:t>
            </a:r>
            <a:endParaRPr lang="en-US" sz="1600" dirty="0"/>
          </a:p>
        </p:txBody>
      </p:sp>
      <p:sp>
        <p:nvSpPr>
          <p:cNvPr id="3" name="Title 1">
            <a:extLst>
              <a:ext uri="{FF2B5EF4-FFF2-40B4-BE49-F238E27FC236}">
                <a16:creationId xmlns:a16="http://schemas.microsoft.com/office/drawing/2014/main" id="{6FC19D24-CBB2-F7E8-0F08-73A4D8BECDCF}"/>
              </a:ext>
            </a:extLst>
          </p:cNvPr>
          <p:cNvSpPr txBox="1">
            <a:spLocks/>
          </p:cNvSpPr>
          <p:nvPr/>
        </p:nvSpPr>
        <p:spPr>
          <a:xfrm>
            <a:off x="311699" y="510368"/>
            <a:ext cx="8520600" cy="6554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US" sz="3000" b="1" dirty="0">
                <a:latin typeface="Times New Roman" panose="02020603050405020304" pitchFamily="18" charset="0"/>
                <a:cs typeface="Times New Roman" panose="02020603050405020304" pitchFamily="18" charset="0"/>
              </a:rPr>
              <a:t>Tujuan</a:t>
            </a:r>
          </a:p>
        </p:txBody>
      </p:sp>
    </p:spTree>
    <p:extLst>
      <p:ext uri="{BB962C8B-B14F-4D97-AF65-F5344CB8AC3E}">
        <p14:creationId xmlns:p14="http://schemas.microsoft.com/office/powerpoint/2010/main" val="110882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151" y="524072"/>
            <a:ext cx="8520600" cy="841800"/>
          </a:xfrm>
        </p:spPr>
        <p:txBody>
          <a:bodyPr/>
          <a:lstStyle/>
          <a:p>
            <a:pPr>
              <a:lnSpc>
                <a:spcPct val="150000"/>
              </a:lnSpc>
            </a:pPr>
            <a:r>
              <a:rPr lang="id-ID" sz="32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Pengguna dan Audien</a:t>
            </a:r>
            <a:r>
              <a:rPr lang="en-US" sz="32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s</a:t>
            </a:r>
            <a:br>
              <a:rPr lang="en-US" sz="32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endParaRPr lang="en-US" sz="3000" dirty="0">
              <a:latin typeface="Times New Roman" panose="02020603050405020304" pitchFamily="18" charset="0"/>
              <a:cs typeface="Times New Roman" panose="02020603050405020304" pitchFamily="18" charset="0"/>
            </a:endParaRPr>
          </a:p>
        </p:txBody>
      </p:sp>
      <p:sp>
        <p:nvSpPr>
          <p:cNvPr id="3" name="Rectangle 2"/>
          <p:cNvSpPr/>
          <p:nvPr/>
        </p:nvSpPr>
        <p:spPr>
          <a:xfrm>
            <a:off x="1181527" y="1037977"/>
            <a:ext cx="6739847" cy="417422"/>
          </a:xfrm>
          <a:prstGeom prst="rect">
            <a:avLst/>
          </a:prstGeom>
        </p:spPr>
        <p:txBody>
          <a:bodyPr wrap="square">
            <a:spAutoFit/>
          </a:bodyPr>
          <a:lstStyle/>
          <a:p>
            <a:pPr algn="ctr">
              <a:lnSpc>
                <a:spcPct val="150000"/>
              </a:lnSpc>
            </a:pPr>
            <a:r>
              <a:rPr lang="id-ID" sz="1600" kern="100" dirty="0">
                <a:latin typeface="Times New Roman" panose="02020603050405020304" pitchFamily="18" charset="0"/>
                <a:ea typeface="Calibri" panose="020F0502020204030204" pitchFamily="34" charset="0"/>
                <a:cs typeface="Times New Roman" panose="02020603050405020304" pitchFamily="18" charset="0"/>
              </a:rPr>
              <a:t>Pengguna dan audiens dalam proyek ini adalah para mahasiswa dan dosen.</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2300501" y="1833529"/>
            <a:ext cx="4501898" cy="2579884"/>
          </a:xfrm>
          <a:prstGeom prst="rect">
            <a:avLst/>
          </a:prstGeom>
        </p:spPr>
      </p:pic>
    </p:spTree>
    <p:extLst>
      <p:ext uri="{BB962C8B-B14F-4D97-AF65-F5344CB8AC3E}">
        <p14:creationId xmlns:p14="http://schemas.microsoft.com/office/powerpoint/2010/main" val="4169631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329" y="180756"/>
            <a:ext cx="8520600" cy="544530"/>
          </a:xfrm>
        </p:spPr>
        <p:txBody>
          <a:bodyPr/>
          <a:lstStyle/>
          <a:p>
            <a:pPr>
              <a:lnSpc>
                <a:spcPct val="150000"/>
              </a:lnSpc>
            </a:pPr>
            <a:br>
              <a:rPr lang="en-US"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r>
              <a:rPr lang="id-ID"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Peran dan Tanggung Jawab</a:t>
            </a:r>
            <a:br>
              <a:rPr lang="en-US"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endParaRPr lang="en-US" dirty="0"/>
          </a:p>
        </p:txBody>
      </p:sp>
      <p:sp>
        <p:nvSpPr>
          <p:cNvPr id="3" name="Rectangle 2"/>
          <p:cNvSpPr/>
          <p:nvPr/>
        </p:nvSpPr>
        <p:spPr>
          <a:xfrm>
            <a:off x="260329" y="732335"/>
            <a:ext cx="8520600" cy="4249240"/>
          </a:xfrm>
          <a:prstGeom prst="rect">
            <a:avLst/>
          </a:prstGeom>
        </p:spPr>
        <p:txBody>
          <a:bodyPr wrap="square">
            <a:spAutoFit/>
          </a:bodyPr>
          <a:lstStyle/>
          <a:p>
            <a:pPr algn="just">
              <a:lnSpc>
                <a:spcPct val="150000"/>
              </a:lnSpc>
            </a:pPr>
            <a:r>
              <a:rPr lang="id-ID" sz="1600" kern="100" dirty="0">
                <a:latin typeface="Times New Roman" panose="02020603050405020304" pitchFamily="18" charset="0"/>
                <a:ea typeface="Calibri" panose="020F0502020204030204" pitchFamily="34" charset="0"/>
                <a:cs typeface="Times New Roman" panose="02020603050405020304" pitchFamily="18" charset="0"/>
              </a:rPr>
              <a:t>Andri Firman Saputra adalah manajer proyek dan produk yang bertanggung jawab untuk mengawasi perencanaan, pengembangan, dan peluncuran aplikasi “Absen Jalan UNPAM.</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a:t>
            </a:r>
            <a:r>
              <a:rPr lang="id-ID" sz="1600" kern="100" dirty="0">
                <a:latin typeface="Times New Roman" panose="02020603050405020304" pitchFamily="18" charset="0"/>
                <a:ea typeface="Calibri" panose="020F0502020204030204" pitchFamily="34" charset="0"/>
                <a:cs typeface="Times New Roman" panose="02020603050405020304" pitchFamily="18" charset="0"/>
              </a:rPr>
              <a:t> Andri akan memastikan bahwa proyek berjalan sesuai dengan jadwal dan spesifikasi yang telah ditetapkan.</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endParaRPr lang="en-US" sz="1100"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id-ID" sz="1600" dirty="0">
                <a:latin typeface="Times New Roman" panose="02020603050405020304" pitchFamily="18" charset="0"/>
                <a:cs typeface="Times New Roman" panose="02020603050405020304" pitchFamily="18" charset="0"/>
              </a:rPr>
              <a:t>Yogi Rizky Pangestu adalah peneliti pengalaman pengguna yang akan melakukan studi dan pengujian pengguna untuk memahami kebutuhan dan preferensi pengguna aplikasi "Absen Jalan UNPAM." Hasil penelitian ini akan membantu tim merancang pengalaman pengguna yang optimal.</a:t>
            </a:r>
            <a:endParaRPr lang="en-US" sz="1600" dirty="0">
              <a:latin typeface="Times New Roman" panose="02020603050405020304" pitchFamily="18" charset="0"/>
              <a:cs typeface="Times New Roman" panose="02020603050405020304" pitchFamily="18" charset="0"/>
            </a:endParaRPr>
          </a:p>
          <a:p>
            <a:pPr algn="just">
              <a:lnSpc>
                <a:spcPct val="150000"/>
              </a:lnSpc>
            </a:pPr>
            <a:endParaRPr lang="en-US" sz="1100" dirty="0">
              <a:latin typeface="Times New Roman" panose="02020603050405020304" pitchFamily="18" charset="0"/>
              <a:cs typeface="Times New Roman" panose="02020603050405020304" pitchFamily="18" charset="0"/>
            </a:endParaRPr>
          </a:p>
          <a:p>
            <a:pPr algn="just">
              <a:lnSpc>
                <a:spcPct val="150000"/>
              </a:lnSpc>
            </a:pPr>
            <a:r>
              <a:rPr lang="id-ID" sz="1600" dirty="0" err="1">
                <a:latin typeface="Times New Roman" panose="02020603050405020304" pitchFamily="18" charset="0"/>
                <a:cs typeface="Times New Roman" panose="02020603050405020304" pitchFamily="18" charset="0"/>
              </a:rPr>
              <a:t>Roizza</a:t>
            </a:r>
            <a:r>
              <a:rPr lang="id-ID" sz="1600" dirty="0">
                <a:latin typeface="Times New Roman" panose="02020603050405020304" pitchFamily="18" charset="0"/>
                <a:cs typeface="Times New Roman" panose="02020603050405020304" pitchFamily="18" charset="0"/>
              </a:rPr>
              <a:t> Dema Nurikhwan adalah analis bisnis dan sistem yang bertanggung jawab untuk merinci kebutuhan bisnis dan teknis proyek. Roizza akan memfasilitasi komunikasi antara tim pengembang dan pemangku kepentingan untuk memastikan bahwa aplikasi memenuhi tujuan bisnis dan kebutuhan pengguna.</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91447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248" y="457198"/>
            <a:ext cx="8520600" cy="647272"/>
          </a:xfrm>
        </p:spPr>
        <p:txBody>
          <a:bodyPr/>
          <a:lstStyle/>
          <a:p>
            <a:br>
              <a:rPr lang="en-US"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r>
              <a:rPr lang="id-ID"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Peran dan Tanggung Jawab</a:t>
            </a:r>
            <a:br>
              <a:rPr lang="en-US"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endParaRPr lang="en-US" dirty="0"/>
          </a:p>
        </p:txBody>
      </p:sp>
      <p:sp>
        <p:nvSpPr>
          <p:cNvPr id="3" name="Rectangle 2"/>
          <p:cNvSpPr/>
          <p:nvPr/>
        </p:nvSpPr>
        <p:spPr>
          <a:xfrm>
            <a:off x="332248" y="1429994"/>
            <a:ext cx="8520601" cy="2910412"/>
          </a:xfrm>
          <a:prstGeom prst="rect">
            <a:avLst/>
          </a:prstGeom>
        </p:spPr>
        <p:txBody>
          <a:bodyPr wrap="square">
            <a:spAutoFit/>
          </a:bodyPr>
          <a:lstStyle/>
          <a:p>
            <a:pPr algn="just">
              <a:lnSpc>
                <a:spcPct val="150000"/>
              </a:lnSpc>
            </a:pPr>
            <a:r>
              <a:rPr lang="id-ID" sz="1600" kern="100" dirty="0">
                <a:latin typeface="Times New Roman" panose="02020603050405020304" pitchFamily="18" charset="0"/>
                <a:ea typeface="Calibri" panose="020F0502020204030204" pitchFamily="34" charset="0"/>
                <a:cs typeface="Times New Roman" panose="02020603050405020304" pitchFamily="18" charset="0"/>
              </a:rPr>
              <a:t>Tifanny Patriane Andari adalah desainer pengalaman pengguna (UX) yang akan merancang antarmuka pengguna yang intuitif dan menarik untuk aplikasi "Absen Jalan UNPAM." Desainnya akan berfokus pada kemudahan penggunaan dan efektivitas.</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endParaRPr lang="en-US" sz="1100"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id-ID" sz="1600" dirty="0">
                <a:latin typeface="Times New Roman" panose="02020603050405020304" pitchFamily="18" charset="0"/>
                <a:cs typeface="Times New Roman" panose="02020603050405020304" pitchFamily="18" charset="0"/>
              </a:rPr>
              <a:t>Muhamad Abdul Murod adalah desainer antarmuka pengguna (UI) yang akan mengambil desain UX dan mengubahnya menjadi tampilan yang menarik, serasi, dan konsisten untuk aplikasi. Muhamad akan berfokus pada aspek estetika dan presentasi visual aplikasi.</a:t>
            </a:r>
            <a:endParaRPr lang="en-US" sz="1600" dirty="0">
              <a:latin typeface="Times New Roman" panose="02020603050405020304" pitchFamily="18" charset="0"/>
              <a:cs typeface="Times New Roman" panose="02020603050405020304" pitchFamily="18" charset="0"/>
            </a:endParaRPr>
          </a:p>
          <a:p>
            <a:pPr algn="just">
              <a:lnSpc>
                <a:spcPct val="150000"/>
              </a:lnSpc>
            </a:pP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970718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055" y="297716"/>
            <a:ext cx="8520600" cy="595901"/>
          </a:xfrm>
        </p:spPr>
        <p:txBody>
          <a:bodyPr/>
          <a:lstStyle/>
          <a:p>
            <a:pPr>
              <a:lnSpc>
                <a:spcPct val="150000"/>
              </a:lnSpc>
            </a:pPr>
            <a:br>
              <a:rPr lang="en-US"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r>
              <a:rPr lang="id-ID"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Ruang Lingkup</a:t>
            </a:r>
            <a:br>
              <a:rPr lang="en-US"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endParaRPr lang="en-US" dirty="0"/>
          </a:p>
        </p:txBody>
      </p:sp>
      <p:sp>
        <p:nvSpPr>
          <p:cNvPr id="4" name="Rectangle 3"/>
          <p:cNvSpPr/>
          <p:nvPr/>
        </p:nvSpPr>
        <p:spPr>
          <a:xfrm>
            <a:off x="250055" y="1325792"/>
            <a:ext cx="8520600" cy="3046988"/>
          </a:xfrm>
          <a:prstGeom prst="rect">
            <a:avLst/>
          </a:prstGeom>
        </p:spPr>
        <p:txBody>
          <a:bodyPr wrap="square">
            <a:spAutoFit/>
          </a:bodyPr>
          <a:lstStyle/>
          <a:p>
            <a:pPr marL="342900" lvl="0" indent="-342900" algn="just">
              <a:lnSpc>
                <a:spcPct val="150000"/>
              </a:lnSpc>
              <a:buFont typeface="+mj-lt"/>
              <a:buAutoNum type="arabicPeriod"/>
            </a:pPr>
            <a:r>
              <a:rPr lang="id-ID" sz="1600" kern="100" dirty="0">
                <a:latin typeface="Times New Roman" panose="02020603050405020304" pitchFamily="18" charset="0"/>
                <a:ea typeface="Calibri" panose="020F0502020204030204" pitchFamily="34" charset="0"/>
                <a:cs typeface="Times New Roman" panose="02020603050405020304" pitchFamily="18" charset="0"/>
              </a:rPr>
              <a:t>Pencatatan Kehadiran Mahasiswa</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r>
              <a:rPr lang="id-ID" sz="1600" kern="100" dirty="0">
                <a:latin typeface="Times New Roman" panose="02020603050405020304" pitchFamily="18" charset="0"/>
                <a:ea typeface="Calibri" panose="020F0502020204030204" pitchFamily="34" charset="0"/>
                <a:cs typeface="Times New Roman" panose="02020603050405020304" pitchFamily="18" charset="0"/>
              </a:rPr>
              <a:t>Aplikasi ini akan memungkinkan mahasiswa untuk melihat catatan kehadiran mereka di kelas.</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id-ID" sz="1600" kern="100" dirty="0">
                <a:latin typeface="Times New Roman" panose="02020603050405020304" pitchFamily="18" charset="0"/>
                <a:ea typeface="Calibri" panose="020F0502020204030204" pitchFamily="34" charset="0"/>
                <a:cs typeface="Times New Roman" panose="02020603050405020304" pitchFamily="18" charset="0"/>
              </a:rPr>
              <a:t>Pencarian Kelas dan Dosen</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a:t>
            </a:r>
            <a:r>
              <a:rPr lang="id-ID" sz="1600" kern="100" dirty="0">
                <a:latin typeface="Times New Roman" panose="02020603050405020304" pitchFamily="18" charset="0"/>
                <a:ea typeface="Calibri" panose="020F0502020204030204" pitchFamily="34" charset="0"/>
                <a:cs typeface="Times New Roman" panose="02020603050405020304" pitchFamily="18" charset="0"/>
              </a:rPr>
              <a:t> Mahasiswa dapat mencari kelas dan dosen yang terkait dengan mata kuliah tertentu untuk memudahkan dalam melakukan absen jalan.</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id-ID" sz="1600" kern="100" dirty="0">
                <a:latin typeface="Times New Roman" panose="02020603050405020304" pitchFamily="18" charset="0"/>
                <a:ea typeface="Calibri" panose="020F0502020204030204" pitchFamily="34" charset="0"/>
                <a:cs typeface="Times New Roman" panose="02020603050405020304" pitchFamily="18" charset="0"/>
              </a:rPr>
              <a:t>Manajemen Permintaan Absen Jalan</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a:t>
            </a:r>
            <a:r>
              <a:rPr lang="id-ID" sz="1600" kern="100" dirty="0">
                <a:latin typeface="Times New Roman" panose="02020603050405020304" pitchFamily="18" charset="0"/>
                <a:ea typeface="Calibri" panose="020F0502020204030204" pitchFamily="34" charset="0"/>
                <a:cs typeface="Times New Roman" panose="02020603050405020304" pitchFamily="18" charset="0"/>
              </a:rPr>
              <a:t> Aplikasi akan memungkinkan mahasiswa untuk mengirim permintaan kepada dosen jika mereka ingin melakukan absen jalan.</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id-ID" sz="1600" dirty="0">
                <a:latin typeface="Times New Roman" panose="02020603050405020304" pitchFamily="18" charset="0"/>
                <a:ea typeface="Calibri" panose="020F0502020204030204" pitchFamily="34" charset="0"/>
              </a:rPr>
              <a:t>Antarmuka Pengguna (UI/UX) Desain antarmuka pengguna akan dirancang untuk memberikan pengalaman yang intuitif dan menarik.</a:t>
            </a:r>
            <a:endParaRPr lang="en-US" sz="1800" dirty="0"/>
          </a:p>
        </p:txBody>
      </p:sp>
    </p:spTree>
    <p:extLst>
      <p:ext uri="{BB962C8B-B14F-4D97-AF65-F5344CB8AC3E}">
        <p14:creationId xmlns:p14="http://schemas.microsoft.com/office/powerpoint/2010/main" val="1325939227"/>
      </p:ext>
    </p:extLst>
  </p:cSld>
  <p:clrMapOvr>
    <a:masterClrMapping/>
  </p:clrMapOvr>
</p:sld>
</file>

<file path=ppt/theme/theme1.xml><?xml version="1.0" encoding="utf-8"?>
<a:theme xmlns:a="http://schemas.openxmlformats.org/drawingml/2006/main" name="Project Management Infographics by Slidesgo">
  <a:themeElements>
    <a:clrScheme name="Simple Light">
      <a:dk1>
        <a:srgbClr val="000000"/>
      </a:dk1>
      <a:lt1>
        <a:srgbClr val="FFFFFF"/>
      </a:lt1>
      <a:dk2>
        <a:srgbClr val="595959"/>
      </a:dk2>
      <a:lt2>
        <a:srgbClr val="EEEEEE"/>
      </a:lt2>
      <a:accent1>
        <a:srgbClr val="FBB831"/>
      </a:accent1>
      <a:accent2>
        <a:srgbClr val="FB8569"/>
      </a:accent2>
      <a:accent3>
        <a:srgbClr val="FB569C"/>
      </a:accent3>
      <a:accent4>
        <a:srgbClr val="E850E0"/>
      </a:accent4>
      <a:accent5>
        <a:srgbClr val="8225E2"/>
      </a:accent5>
      <a:accent6>
        <a:srgbClr val="9C27B0"/>
      </a:accent6>
      <a:hlink>
        <a:srgbClr val="FBB83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531</TotalTime>
  <Words>1792</Words>
  <Application>Microsoft Office PowerPoint</Application>
  <PresentationFormat>On-screen Show (16:9)</PresentationFormat>
  <Paragraphs>233</Paragraphs>
  <Slides>38</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Roboto</vt:lpstr>
      <vt:lpstr>Fira Sans Extra Condensed Medium</vt:lpstr>
      <vt:lpstr>Arial</vt:lpstr>
      <vt:lpstr>Times New Roman</vt:lpstr>
      <vt:lpstr>Symbol</vt:lpstr>
      <vt:lpstr>Cambria Math</vt:lpstr>
      <vt:lpstr>Fira Sans Extra Condensed SemiBold</vt:lpstr>
      <vt:lpstr>Project Management Infographics by Slidesgo</vt:lpstr>
      <vt:lpstr>Prototyping  Absen Jalan UNPAM menggunakan Metode Design Thinking</vt:lpstr>
      <vt:lpstr>Author</vt:lpstr>
      <vt:lpstr>Absen Jalan Universitas Pamulang </vt:lpstr>
      <vt:lpstr>PowerPoint Presentation</vt:lpstr>
      <vt:lpstr>PowerPoint Presentation</vt:lpstr>
      <vt:lpstr>Pengguna dan Audiens </vt:lpstr>
      <vt:lpstr> Peran dan Tanggung Jawab </vt:lpstr>
      <vt:lpstr> Peran dan Tanggung Jawab </vt:lpstr>
      <vt:lpstr> Ruang Lingkup </vt:lpstr>
      <vt:lpstr> Persyaratan Fungsional </vt:lpstr>
      <vt:lpstr>Tabel Fungsional</vt:lpstr>
      <vt:lpstr>Tabel Non-Fungsional</vt:lpstr>
      <vt:lpstr> Proses </vt:lpstr>
      <vt:lpstr> Pengumpulan Data </vt:lpstr>
      <vt:lpstr> Anggaran </vt:lpstr>
      <vt:lpstr> Anggaran </vt:lpstr>
      <vt:lpstr> BEP (Break Even Point) </vt:lpstr>
      <vt:lpstr> BEP (Break Even Point) </vt:lpstr>
      <vt:lpstr> Design Process (Ideate) </vt:lpstr>
      <vt:lpstr> User Flow – Mahasiswa </vt:lpstr>
      <vt:lpstr> User Flow – Dosen  </vt:lpstr>
      <vt:lpstr> Gambar Rangka Mahasiswa </vt:lpstr>
      <vt:lpstr> Gambar Rangka Dosen </vt:lpstr>
      <vt:lpstr> Wireframe Design – Mahasiswa  </vt:lpstr>
      <vt:lpstr> Wireframe Design – Mahasiswa  </vt:lpstr>
      <vt:lpstr> Wireframe Design – Dosen  </vt:lpstr>
      <vt:lpstr>Wireframe Design – Dosen</vt:lpstr>
      <vt:lpstr> UI Design – Mahasiswa  </vt:lpstr>
      <vt:lpstr>UI Design – Mahasiswa</vt:lpstr>
      <vt:lpstr>UI Design – Mahasiswa</vt:lpstr>
      <vt:lpstr>UI Design – Mahasiswa</vt:lpstr>
      <vt:lpstr>UI Design – Mahasiswa</vt:lpstr>
      <vt:lpstr>UI Design – Mahasiswa</vt:lpstr>
      <vt:lpstr> UI Design – Dosen  </vt:lpstr>
      <vt:lpstr>UI Design – Dosen</vt:lpstr>
      <vt:lpstr>UI Design – Dosen</vt:lpstr>
      <vt:lpstr>Efisiensi</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Management Infographics</dc:title>
  <cp:lastModifiedBy>Andri Firman Saputra</cp:lastModifiedBy>
  <cp:revision>42</cp:revision>
  <dcterms:modified xsi:type="dcterms:W3CDTF">2023-12-01T02:01:32Z</dcterms:modified>
</cp:coreProperties>
</file>